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62" r:id="rId6"/>
    <p:sldId id="258" r:id="rId7"/>
    <p:sldId id="269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1" r:id="rId16"/>
    <p:sldId id="271" r:id="rId17"/>
    <p:sldId id="270" r:id="rId18"/>
    <p:sldId id="272" r:id="rId19"/>
  </p:sldIdLst>
  <p:sldSz cx="12192000" cy="6858000"/>
  <p:notesSz cx="6888163" cy="100187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DF7C8A-16B8-4BB3-A0D5-7F2EAF090AAC}" v="132" dt="2018-10-11T05:58:14.5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øren Kjærulff Gaun" userId="a4676bc0-e65b-46e0-8cb5-fc92ca9e568e" providerId="ADAL" clId="{88DF7C8A-16B8-4BB3-A0D5-7F2EAF090AAC}"/>
    <pc:docChg chg="undo custSel addSld modSld">
      <pc:chgData name="Søren Kjærulff Gaun" userId="a4676bc0-e65b-46e0-8cb5-fc92ca9e568e" providerId="ADAL" clId="{88DF7C8A-16B8-4BB3-A0D5-7F2EAF090AAC}" dt="2018-10-11T05:58:14.527" v="266" actId="20577"/>
      <pc:docMkLst>
        <pc:docMk/>
      </pc:docMkLst>
      <pc:sldChg chg="modSp">
        <pc:chgData name="Søren Kjærulff Gaun" userId="a4676bc0-e65b-46e0-8cb5-fc92ca9e568e" providerId="ADAL" clId="{88DF7C8A-16B8-4BB3-A0D5-7F2EAF090AAC}" dt="2018-10-11T05:47:53.806" v="167" actId="20577"/>
        <pc:sldMkLst>
          <pc:docMk/>
          <pc:sldMk cId="3126872525" sldId="258"/>
        </pc:sldMkLst>
        <pc:spChg chg="mod">
          <ac:chgData name="Søren Kjærulff Gaun" userId="a4676bc0-e65b-46e0-8cb5-fc92ca9e568e" providerId="ADAL" clId="{88DF7C8A-16B8-4BB3-A0D5-7F2EAF090AAC}" dt="2018-10-11T05:47:53.806" v="167" actId="20577"/>
          <ac:spMkLst>
            <pc:docMk/>
            <pc:sldMk cId="3126872525" sldId="258"/>
            <ac:spMk id="3" creationId="{0C01C065-9759-4B6F-8866-A8C2A21D49AA}"/>
          </ac:spMkLst>
        </pc:spChg>
      </pc:sldChg>
      <pc:sldChg chg="modSp">
        <pc:chgData name="Søren Kjærulff Gaun" userId="a4676bc0-e65b-46e0-8cb5-fc92ca9e568e" providerId="ADAL" clId="{88DF7C8A-16B8-4BB3-A0D5-7F2EAF090AAC}" dt="2018-10-11T05:48:30.973" v="174" actId="20577"/>
        <pc:sldMkLst>
          <pc:docMk/>
          <pc:sldMk cId="2698568673" sldId="260"/>
        </pc:sldMkLst>
        <pc:spChg chg="mod">
          <ac:chgData name="Søren Kjærulff Gaun" userId="a4676bc0-e65b-46e0-8cb5-fc92ca9e568e" providerId="ADAL" clId="{88DF7C8A-16B8-4BB3-A0D5-7F2EAF090AAC}" dt="2018-10-11T05:48:30.973" v="174" actId="20577"/>
          <ac:spMkLst>
            <pc:docMk/>
            <pc:sldMk cId="2698568673" sldId="260"/>
            <ac:spMk id="4" creationId="{073B5DB8-41C5-4BBF-B9F1-4E183A7EAB38}"/>
          </ac:spMkLst>
        </pc:spChg>
        <pc:spChg chg="mod">
          <ac:chgData name="Søren Kjærulff Gaun" userId="a4676bc0-e65b-46e0-8cb5-fc92ca9e568e" providerId="ADAL" clId="{88DF7C8A-16B8-4BB3-A0D5-7F2EAF090AAC}" dt="2018-10-10T05:57:01.497" v="165" actId="20577"/>
          <ac:spMkLst>
            <pc:docMk/>
            <pc:sldMk cId="2698568673" sldId="260"/>
            <ac:spMk id="5" creationId="{BB3A01EB-75DF-4036-9CB1-8ED2AF375B1C}"/>
          </ac:spMkLst>
        </pc:spChg>
      </pc:sldChg>
      <pc:sldChg chg="modSp">
        <pc:chgData name="Søren Kjærulff Gaun" userId="a4676bc0-e65b-46e0-8cb5-fc92ca9e568e" providerId="ADAL" clId="{88DF7C8A-16B8-4BB3-A0D5-7F2EAF090AAC}" dt="2018-10-11T05:58:14.527" v="266" actId="20577"/>
        <pc:sldMkLst>
          <pc:docMk/>
          <pc:sldMk cId="206122646" sldId="262"/>
        </pc:sldMkLst>
        <pc:spChg chg="mod">
          <ac:chgData name="Søren Kjærulff Gaun" userId="a4676bc0-e65b-46e0-8cb5-fc92ca9e568e" providerId="ADAL" clId="{88DF7C8A-16B8-4BB3-A0D5-7F2EAF090AAC}" dt="2018-10-11T05:58:14.527" v="266" actId="20577"/>
          <ac:spMkLst>
            <pc:docMk/>
            <pc:sldMk cId="206122646" sldId="262"/>
            <ac:spMk id="3" creationId="{DBF9E76A-7B5C-4986-BD68-EBCC7CA54248}"/>
          </ac:spMkLst>
        </pc:spChg>
      </pc:sldChg>
      <pc:sldChg chg="modSp">
        <pc:chgData name="Søren Kjærulff Gaun" userId="a4676bc0-e65b-46e0-8cb5-fc92ca9e568e" providerId="ADAL" clId="{88DF7C8A-16B8-4BB3-A0D5-7F2EAF090AAC}" dt="2018-10-11T05:49:13.286" v="179" actId="20577"/>
        <pc:sldMkLst>
          <pc:docMk/>
          <pc:sldMk cId="2904479015" sldId="263"/>
        </pc:sldMkLst>
        <pc:spChg chg="mod">
          <ac:chgData name="Søren Kjærulff Gaun" userId="a4676bc0-e65b-46e0-8cb5-fc92ca9e568e" providerId="ADAL" clId="{88DF7C8A-16B8-4BB3-A0D5-7F2EAF090AAC}" dt="2018-10-11T05:49:13.286" v="179" actId="20577"/>
          <ac:spMkLst>
            <pc:docMk/>
            <pc:sldMk cId="2904479015" sldId="263"/>
            <ac:spMk id="3" creationId="{168EC253-D837-4213-AC99-25F98D78607D}"/>
          </ac:spMkLst>
        </pc:spChg>
        <pc:spChg chg="mod">
          <ac:chgData name="Søren Kjærulff Gaun" userId="a4676bc0-e65b-46e0-8cb5-fc92ca9e568e" providerId="ADAL" clId="{88DF7C8A-16B8-4BB3-A0D5-7F2EAF090AAC}" dt="2018-10-11T05:48:44.446" v="176" actId="20577"/>
          <ac:spMkLst>
            <pc:docMk/>
            <pc:sldMk cId="2904479015" sldId="263"/>
            <ac:spMk id="4" creationId="{6FD18340-8B5D-4BF5-A137-9C23E5E908DC}"/>
          </ac:spMkLst>
        </pc:spChg>
      </pc:sldChg>
      <pc:sldChg chg="modSp">
        <pc:chgData name="Søren Kjærulff Gaun" userId="a4676bc0-e65b-46e0-8cb5-fc92ca9e568e" providerId="ADAL" clId="{88DF7C8A-16B8-4BB3-A0D5-7F2EAF090AAC}" dt="2018-10-11T05:49:53.157" v="180" actId="20577"/>
        <pc:sldMkLst>
          <pc:docMk/>
          <pc:sldMk cId="630622612" sldId="264"/>
        </pc:sldMkLst>
        <pc:spChg chg="mod">
          <ac:chgData name="Søren Kjærulff Gaun" userId="a4676bc0-e65b-46e0-8cb5-fc92ca9e568e" providerId="ADAL" clId="{88DF7C8A-16B8-4BB3-A0D5-7F2EAF090AAC}" dt="2018-10-11T05:49:53.157" v="180" actId="20577"/>
          <ac:spMkLst>
            <pc:docMk/>
            <pc:sldMk cId="630622612" sldId="264"/>
            <ac:spMk id="3" creationId="{801583A6-99BD-4E07-9DB2-998E5E8F1168}"/>
          </ac:spMkLst>
        </pc:spChg>
      </pc:sldChg>
      <pc:sldChg chg="modSp">
        <pc:chgData name="Søren Kjærulff Gaun" userId="a4676bc0-e65b-46e0-8cb5-fc92ca9e568e" providerId="ADAL" clId="{88DF7C8A-16B8-4BB3-A0D5-7F2EAF090AAC}" dt="2018-10-11T05:50:08.029" v="181" actId="20577"/>
        <pc:sldMkLst>
          <pc:docMk/>
          <pc:sldMk cId="3652199741" sldId="265"/>
        </pc:sldMkLst>
        <pc:spChg chg="mod">
          <ac:chgData name="Søren Kjærulff Gaun" userId="a4676bc0-e65b-46e0-8cb5-fc92ca9e568e" providerId="ADAL" clId="{88DF7C8A-16B8-4BB3-A0D5-7F2EAF090AAC}" dt="2018-10-11T05:50:08.029" v="181" actId="20577"/>
          <ac:spMkLst>
            <pc:docMk/>
            <pc:sldMk cId="3652199741" sldId="265"/>
            <ac:spMk id="3" creationId="{AD59CCF4-20B7-452F-A779-A58675E5077D}"/>
          </ac:spMkLst>
        </pc:spChg>
      </pc:sldChg>
      <pc:sldChg chg="modSp">
        <pc:chgData name="Søren Kjærulff Gaun" userId="a4676bc0-e65b-46e0-8cb5-fc92ca9e568e" providerId="ADAL" clId="{88DF7C8A-16B8-4BB3-A0D5-7F2EAF090AAC}" dt="2018-10-11T05:54:13.078" v="208" actId="313"/>
        <pc:sldMkLst>
          <pc:docMk/>
          <pc:sldMk cId="2721895357" sldId="266"/>
        </pc:sldMkLst>
        <pc:spChg chg="mod">
          <ac:chgData name="Søren Kjærulff Gaun" userId="a4676bc0-e65b-46e0-8cb5-fc92ca9e568e" providerId="ADAL" clId="{88DF7C8A-16B8-4BB3-A0D5-7F2EAF090AAC}" dt="2018-10-11T05:54:13.078" v="208" actId="313"/>
          <ac:spMkLst>
            <pc:docMk/>
            <pc:sldMk cId="2721895357" sldId="266"/>
            <ac:spMk id="3" creationId="{7C4DF1F9-F598-430C-B651-D269E118A239}"/>
          </ac:spMkLst>
        </pc:spChg>
      </pc:sldChg>
      <pc:sldChg chg="modSp">
        <pc:chgData name="Søren Kjærulff Gaun" userId="a4676bc0-e65b-46e0-8cb5-fc92ca9e568e" providerId="ADAL" clId="{88DF7C8A-16B8-4BB3-A0D5-7F2EAF090AAC}" dt="2018-10-11T05:48:14.629" v="172" actId="20577"/>
        <pc:sldMkLst>
          <pc:docMk/>
          <pc:sldMk cId="1018257291" sldId="269"/>
        </pc:sldMkLst>
        <pc:spChg chg="mod">
          <ac:chgData name="Søren Kjærulff Gaun" userId="a4676bc0-e65b-46e0-8cb5-fc92ca9e568e" providerId="ADAL" clId="{88DF7C8A-16B8-4BB3-A0D5-7F2EAF090AAC}" dt="2018-10-11T05:48:14.629" v="172" actId="20577"/>
          <ac:spMkLst>
            <pc:docMk/>
            <pc:sldMk cId="1018257291" sldId="269"/>
            <ac:spMk id="3" creationId="{AE34F4E4-67EB-4CE9-9632-047BE3B7DD26}"/>
          </ac:spMkLst>
        </pc:spChg>
        <pc:spChg chg="mod">
          <ac:chgData name="Søren Kjærulff Gaun" userId="a4676bc0-e65b-46e0-8cb5-fc92ca9e568e" providerId="ADAL" clId="{88DF7C8A-16B8-4BB3-A0D5-7F2EAF090AAC}" dt="2018-10-11T05:48:05.757" v="169" actId="20577"/>
          <ac:spMkLst>
            <pc:docMk/>
            <pc:sldMk cId="1018257291" sldId="269"/>
            <ac:spMk id="4" creationId="{74EC0D2D-A7CB-4E61-AC44-B355CEF12F2A}"/>
          </ac:spMkLst>
        </pc:spChg>
      </pc:sldChg>
      <pc:sldChg chg="modSp">
        <pc:chgData name="Søren Kjærulff Gaun" userId="a4676bc0-e65b-46e0-8cb5-fc92ca9e568e" providerId="ADAL" clId="{88DF7C8A-16B8-4BB3-A0D5-7F2EAF090AAC}" dt="2018-10-11T05:54:25.942" v="209" actId="20577"/>
        <pc:sldMkLst>
          <pc:docMk/>
          <pc:sldMk cId="597888465" sldId="270"/>
        </pc:sldMkLst>
        <pc:spChg chg="mod">
          <ac:chgData name="Søren Kjærulff Gaun" userId="a4676bc0-e65b-46e0-8cb5-fc92ca9e568e" providerId="ADAL" clId="{88DF7C8A-16B8-4BB3-A0D5-7F2EAF090AAC}" dt="2018-10-11T05:54:25.942" v="209" actId="20577"/>
          <ac:spMkLst>
            <pc:docMk/>
            <pc:sldMk cId="597888465" sldId="270"/>
            <ac:spMk id="2" creationId="{DD484F06-35B1-4AEA-A7E6-551FBBD10285}"/>
          </ac:spMkLst>
        </pc:spChg>
        <pc:spChg chg="mod">
          <ac:chgData name="Søren Kjærulff Gaun" userId="a4676bc0-e65b-46e0-8cb5-fc92ca9e568e" providerId="ADAL" clId="{88DF7C8A-16B8-4BB3-A0D5-7F2EAF090AAC}" dt="2018-10-09T09:50:48.870" v="74" actId="313"/>
          <ac:spMkLst>
            <pc:docMk/>
            <pc:sldMk cId="597888465" sldId="270"/>
            <ac:spMk id="3" creationId="{640C5424-591F-42BE-BFF3-AFE571ADA183}"/>
          </ac:spMkLst>
        </pc:spChg>
      </pc:sldChg>
      <pc:sldChg chg="modSp add">
        <pc:chgData name="Søren Kjærulff Gaun" userId="a4676bc0-e65b-46e0-8cb5-fc92ca9e568e" providerId="ADAL" clId="{88DF7C8A-16B8-4BB3-A0D5-7F2EAF090AAC}" dt="2018-10-09T09:53:22.269" v="151" actId="27636"/>
        <pc:sldMkLst>
          <pc:docMk/>
          <pc:sldMk cId="1161839122" sldId="272"/>
        </pc:sldMkLst>
        <pc:spChg chg="mod">
          <ac:chgData name="Søren Kjærulff Gaun" userId="a4676bc0-e65b-46e0-8cb5-fc92ca9e568e" providerId="ADAL" clId="{88DF7C8A-16B8-4BB3-A0D5-7F2EAF090AAC}" dt="2018-10-09T09:51:04.206" v="98" actId="20577"/>
          <ac:spMkLst>
            <pc:docMk/>
            <pc:sldMk cId="1161839122" sldId="272"/>
            <ac:spMk id="2" creationId="{A1DAEE00-8EC3-43E4-BA36-D7E0C1FFAECF}"/>
          </ac:spMkLst>
        </pc:spChg>
        <pc:spChg chg="mod">
          <ac:chgData name="Søren Kjærulff Gaun" userId="a4676bc0-e65b-46e0-8cb5-fc92ca9e568e" providerId="ADAL" clId="{88DF7C8A-16B8-4BB3-A0D5-7F2EAF090AAC}" dt="2018-10-09T09:53:22.269" v="151" actId="27636"/>
          <ac:spMkLst>
            <pc:docMk/>
            <pc:sldMk cId="1161839122" sldId="272"/>
            <ac:spMk id="3" creationId="{EB64926B-DFAC-44D7-8DFC-3259C13C845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66596-52CD-48F8-AA59-C9A39D4CE271}" type="datetimeFigureOut">
              <a:rPr lang="da-DK" smtClean="0"/>
              <a:t>11-10-2018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F4BB5-6371-42E3-9169-5138C55C24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1060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DAA96A-5694-4361-9B10-76964F3A4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5808727-D6D3-4F53-B6B1-C0003DDB2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68DB309-38E9-48C9-BF23-AEF4D6A00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936-BB4C-4BF2-9E3F-0304D2A8CF80}" type="datetime1">
              <a:rPr lang="da-DK" smtClean="0"/>
              <a:t>11-10-2018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0086476-2618-4285-9150-C491A66E6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94C4F78-8E45-4E72-AC56-AFBA8CB24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7238-9C5B-42B3-9265-31E3DD281E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3928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59DE20-E1D0-4675-93C5-31D27BA2B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2F5CDCD-5DBD-4D47-A0A6-B34637065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157FCEC-ABF3-4530-A098-F10ED2E1E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D490-A08E-443E-835A-A7CA559C0863}" type="datetime1">
              <a:rPr lang="da-DK" smtClean="0"/>
              <a:t>11-10-2018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EA5D402-82E2-43E0-9932-E40C2387C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B35AB0-D546-401A-B045-8F86A2DED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7238-9C5B-42B3-9265-31E3DD281E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047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47B024E-CCA2-48C1-A6A1-A361D270DF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A10767A-FD27-447A-9883-3182C304E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DCB88CC-7497-45BF-A5CE-8896C1B52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0978-EC5E-437C-830E-030E74E61241}" type="datetime1">
              <a:rPr lang="da-DK" smtClean="0"/>
              <a:t>11-10-2018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7926D91-4093-4A83-815B-A4F83AFC6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43D860A-96EA-4CE4-AF40-2B6436381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7238-9C5B-42B3-9265-31E3DD281E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724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E25999-7BE5-4D74-99FB-04BAF4609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3C3457A-6F73-4520-9343-A009F42C8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F85CF80-14A6-48C4-92D1-D0DB5EA55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AFF2-17DF-40EE-A039-3BDF73198CD0}" type="datetime1">
              <a:rPr lang="da-DK" smtClean="0"/>
              <a:t>11-10-2018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17B216D-AA4B-4AF7-BF35-7E973B45B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8E1A73-49D6-45BC-AF65-852093C17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7238-9C5B-42B3-9265-31E3DD281ED6}" type="slidenum">
              <a:rPr lang="da-DK" smtClean="0"/>
              <a:t>‹nr.›</a:t>
            </a:fld>
            <a:endParaRPr lang="da-DK"/>
          </a:p>
        </p:txBody>
      </p:sp>
      <p:pic>
        <p:nvPicPr>
          <p:cNvPr id="10" name="Billede 9" descr="Et billede, der indeholder clipart&#10;&#10;Beskrivelse, der er oprettet med meget høj sikkerhed">
            <a:extLst>
              <a:ext uri="{FF2B5EF4-FFF2-40B4-BE49-F238E27FC236}">
                <a16:creationId xmlns:a16="http://schemas.microsoft.com/office/drawing/2014/main" id="{09063936-286B-4162-BE46-D895A4942D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254" y="6399431"/>
            <a:ext cx="1353091" cy="27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16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55326D-3535-4BE1-8EE0-B6376E809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69CE5EC-2641-4E7C-821A-C0537AFF7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1579C74-E7E7-4DBA-B9C7-F616EE1F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EF92-2DF7-46E8-9B32-A8444421533C}" type="datetime1">
              <a:rPr lang="da-DK" smtClean="0"/>
              <a:t>11-10-2018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004E140-20D3-4145-9EFF-5318FCF1E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75C4038-A4D7-47D4-99B4-1300FFB41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7238-9C5B-42B3-9265-31E3DD281E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296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C7EE1-2BF6-4600-ACC5-4CDFE6981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DC9157D-87EC-4E8B-A12F-80BF3C704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90128C3-1062-43AB-AF18-F243A79E4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BA35428-12F3-468A-B00F-9E0C8F2D7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8E52-1EFD-49B8-876A-F9044D7CC701}" type="datetime1">
              <a:rPr lang="da-DK" smtClean="0"/>
              <a:t>11-10-2018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B7A4632-93FC-45C6-9814-00C543539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B76E018-B5B4-411B-A575-1DB0B1CF9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7238-9C5B-42B3-9265-31E3DD281E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20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E4B34D-F857-4A5F-ACAD-FC32DB15D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6FC4B3A-4D64-4815-8436-2B8EF37A4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4596399-5F3B-4BB4-98B8-113EB85EB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C863CB0-09E9-4564-A5F4-D5A27A2525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A92747D-2243-40B7-928D-8D3E05A2B4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0CEAFC7-B5E5-49A7-A2A3-AC9A3A07C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388-317D-4B11-8651-15AE78DFCA70}" type="datetime1">
              <a:rPr lang="da-DK" smtClean="0"/>
              <a:t>11-10-2018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27EBBC53-D728-471D-8027-697D48AA2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3F9046A-5350-4FDB-91AC-A14619758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7238-9C5B-42B3-9265-31E3DD281E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934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233282-7696-4291-9062-69B1A36E6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C2A50CC-3517-41A4-8DCF-6DAF4904E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5331-28C8-41B2-8E29-B1B7F0CECB73}" type="datetime1">
              <a:rPr lang="da-DK" smtClean="0"/>
              <a:t>11-10-2018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AE68F24-1D49-4D00-8C75-31A7682A2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B708DFD-623D-4F06-886A-5B55FCB00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7238-9C5B-42B3-9265-31E3DD281E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962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C24BDB48-BFC5-4F20-A8B5-124E125B1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EE84-F767-4AB4-A487-4FCC22982C5B}" type="datetime1">
              <a:rPr lang="da-DK" smtClean="0"/>
              <a:t>11-10-2018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2F52CDB-EE03-430D-B556-0B944A17A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BF5C609-5F9C-41BF-BBB8-B78460285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7238-9C5B-42B3-9265-31E3DD281E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612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696C6C-0487-4AA6-AE72-47BB3122F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1B89A9E-63DB-430E-BCBB-7347BE528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A95FB4E-6F6A-4B9E-90AA-D4775013D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89E210B-9E9D-4E8F-BC8D-388F30524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0CAB-13BF-47A4-9BF9-FAA567D4A691}" type="datetime1">
              <a:rPr lang="da-DK" smtClean="0"/>
              <a:t>11-10-2018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762F60D-2857-4F0A-85E9-FBB305DD9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445E1F2-64E7-4789-BECC-0E8E26463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7238-9C5B-42B3-9265-31E3DD281E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951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6AFFB9-BEC7-4DFB-81F7-778D2816F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29EC34F-2DD2-4C4C-A362-2564D66495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5D45961-7C13-454B-879C-593B16B7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20D2185-4C88-4003-BF93-50911069D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13E21-CE9D-4D3D-BA5F-6309F81B49C7}" type="datetime1">
              <a:rPr lang="da-DK" smtClean="0"/>
              <a:t>11-10-2018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4A07E8B-581C-4218-A66B-CEAFFA3A6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E76FD08-4E58-4981-A7AD-B73215878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7238-9C5B-42B3-9265-31E3DD281E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578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E54EF11-4CD5-4BB5-91DE-E075DEA55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6F9B951-5477-4AD3-A59F-4989FDDE9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15DFBF9-A7A6-4585-8F7F-0558CCA92A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CBAE3-E689-446C-B641-A47F7288748A}" type="datetime1">
              <a:rPr lang="da-DK" smtClean="0"/>
              <a:t>11-10-2018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2A4F28B-5522-45D9-BC24-CDA7A2F3C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7519E5E-69C9-451D-A098-D7E5DACCB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27238-9C5B-42B3-9265-31E3DD281E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786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4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11272742" cy="3918123"/>
          </a:xfrm>
          <a:prstGeom prst="rect">
            <a:avLst/>
          </a:prstGeom>
          <a:solidFill>
            <a:srgbClr val="404040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AA16D57-A9AF-4238-B34C-422718EF3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10011831" cy="2623885"/>
          </a:xfrm>
        </p:spPr>
        <p:txBody>
          <a:bodyPr anchor="ctr">
            <a:normAutofit/>
          </a:bodyPr>
          <a:lstStyle/>
          <a:p>
            <a:pPr algn="l"/>
            <a:r>
              <a:rPr lang="da-DK" sz="4200" dirty="0">
                <a:solidFill>
                  <a:srgbClr val="FF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Udsatte</a:t>
            </a:r>
            <a:br>
              <a:rPr lang="da-DK" sz="4200" dirty="0">
                <a:solidFill>
                  <a:srgbClr val="FF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da-DK" sz="4200" dirty="0">
                <a:solidFill>
                  <a:srgbClr val="FF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 hvem er de og hvorfor?</a:t>
            </a:r>
            <a:br>
              <a:rPr lang="da-DK" sz="4200" b="1" dirty="0">
                <a:solidFill>
                  <a:srgbClr val="FFFFFF"/>
                </a:solidFill>
              </a:rPr>
            </a:br>
            <a:endParaRPr lang="da-DK" sz="4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16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6699246" cy="1877811"/>
          </a:xfrm>
          <a:prstGeom prst="rect">
            <a:avLst/>
          </a:prstGeom>
          <a:solidFill>
            <a:srgbClr val="A5A5A5">
              <a:alpha val="8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586BA02-389B-42E5-B412-757B67B275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0" y="4843002"/>
            <a:ext cx="5433479" cy="1234345"/>
          </a:xfrm>
        </p:spPr>
        <p:txBody>
          <a:bodyPr anchor="ctr">
            <a:normAutofit/>
          </a:bodyPr>
          <a:lstStyle/>
          <a:p>
            <a:pPr algn="l"/>
            <a:r>
              <a:rPr lang="da-DK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Søren Gaun Speciallæge Almen Medicin</a:t>
            </a:r>
            <a:endParaRPr lang="da-DK" dirty="0">
              <a:solidFill>
                <a:srgbClr val="1B1B1B"/>
              </a:solidFill>
            </a:endParaRPr>
          </a:p>
        </p:txBody>
      </p:sp>
      <p:pic>
        <p:nvPicPr>
          <p:cNvPr id="5" name="Billede 4" descr="Et billede, der indeholder clipart&#10;&#10;Beskrivelse, der er oprettet med meget høj sikkerhed">
            <a:extLst>
              <a:ext uri="{FF2B5EF4-FFF2-40B4-BE49-F238E27FC236}">
                <a16:creationId xmlns:a16="http://schemas.microsoft.com/office/drawing/2014/main" id="{4CFCD96A-27D1-4C9C-A34D-F1CE7A6B52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179" y="5278033"/>
            <a:ext cx="1819434" cy="372983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21270"/>
            <a:ext cx="2115455" cy="1890204"/>
          </a:xfrm>
          <a:prstGeom prst="rect">
            <a:avLst/>
          </a:prstGeom>
          <a:solidFill>
            <a:srgbClr val="5B784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7825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311EE12-B517-44EE-A94D-8BB8FAB5E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649"/>
            <a:ext cx="10515600" cy="4379258"/>
          </a:xfrm>
        </p:spPr>
        <p:txBody>
          <a:bodyPr>
            <a:normAutofit/>
          </a:bodyPr>
          <a:lstStyle/>
          <a:p>
            <a:pPr lvl="0"/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Ung, 16 år og skulle flytte til Århus, kendte ingen undtagen to, der røg meget hash. Far døde foran vedkommende som 14-årig, kommer fra fattige kår, men dog akademikerhjem.</a:t>
            </a:r>
          </a:p>
          <a:p>
            <a:pPr marL="0" lvl="0" indent="0">
              <a:buNone/>
            </a:pP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Udsendt som soldat og kom hjem igen. Intet netværk og intet job. Følte sig udenfor og skulle alting selv lige pludselig.</a:t>
            </a:r>
          </a:p>
          <a:p>
            <a:pPr marL="0" lvl="0" indent="0">
              <a:buNone/>
            </a:pP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Fik job og flyttede til Nordjylland. Blev gift men kendte ingen og havde små børn. Lange og mange arbejdsdage. Pludselig truende fyring og intet netværk.</a:t>
            </a:r>
          </a:p>
          <a:p>
            <a:pPr marL="0" lvl="0" indent="0">
              <a:buNone/>
            </a:pPr>
            <a:endParaRPr lang="da-DK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474FDC27-30A6-45D4-BE6A-A1EEA90FC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279"/>
          </a:xfrm>
          <a:ln w="38100">
            <a:solidFill>
              <a:schemeClr val="accent6"/>
            </a:solidFill>
          </a:ln>
        </p:spPr>
        <p:txBody>
          <a:bodyPr/>
          <a:lstStyle/>
          <a:p>
            <a:pPr algn="ctr"/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Cases fra det virkelige liv</a:t>
            </a:r>
            <a:r>
              <a:rPr lang="da-DK" dirty="0"/>
              <a:t>	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356906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5B2085A-7962-4FA2-BF4F-D0570D5DD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788"/>
            <a:ext cx="10515600" cy="4351338"/>
          </a:xfrm>
        </p:spPr>
        <p:txBody>
          <a:bodyPr>
            <a:normAutofit/>
          </a:bodyPr>
          <a:lstStyle/>
          <a:p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Johannes, roma</a:t>
            </a:r>
          </a:p>
          <a:p>
            <a:pPr marL="0" indent="0">
              <a:buNone/>
            </a:pP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Flytter rundt på flygtningestatus om vinteren, tigger og rapser om sommeren.</a:t>
            </a:r>
          </a:p>
          <a:p>
            <a:pPr marL="0" indent="0">
              <a:buNone/>
            </a:pP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Kjeld, smed</a:t>
            </a:r>
          </a:p>
          <a:p>
            <a:pPr marL="0" indent="0">
              <a:buNone/>
            </a:pP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Finanskrise, fyring, lavt selvværd, familie i opløsning, orker intet.</a:t>
            </a:r>
          </a:p>
          <a:p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Karen, narkoman</a:t>
            </a:r>
          </a:p>
          <a:p>
            <a:pPr marL="0" indent="0">
              <a:buNone/>
            </a:pP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Far og mor er narkomaner, prostitution, misbrugt af andre mennesker.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05C7916-61D2-4A8B-BB72-58C5244D7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279"/>
          </a:xfrm>
          <a:ln w="38100">
            <a:solidFill>
              <a:schemeClr val="accent6"/>
            </a:solidFill>
          </a:ln>
        </p:spPr>
        <p:txBody>
          <a:bodyPr/>
          <a:lstStyle/>
          <a:p>
            <a:pPr algn="ctr"/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Cases fortsat</a:t>
            </a:r>
            <a:endParaRPr lang="da-DK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54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F3EC0CF-0A46-4DF0-A5E6-649F14403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Der findes ingen endegyldig sandhed for:</a:t>
            </a:r>
          </a:p>
          <a:p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Hvad det vil sige at være social udsat?</a:t>
            </a:r>
          </a:p>
          <a:p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Hvem der er social udsat?</a:t>
            </a:r>
          </a:p>
          <a:p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Hvordan social udsathed skal håndteres?</a:t>
            </a:r>
          </a:p>
          <a:p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Der skønnes at være 70.000 udsatte i Danmark…</a:t>
            </a:r>
          </a:p>
          <a:p>
            <a:endParaRPr lang="da-DK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F32ABB83-0065-480E-B9F6-FD28AF6A0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6446"/>
          </a:xfrm>
          <a:ln w="38100">
            <a:solidFill>
              <a:schemeClr val="accent6"/>
            </a:solidFill>
          </a:ln>
        </p:spPr>
        <p:txBody>
          <a:bodyPr/>
          <a:lstStyle/>
          <a:p>
            <a:pPr algn="ctr"/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Sandheden er, når alt er sagt…</a:t>
            </a:r>
            <a:endParaRPr lang="da-DK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1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428ACF-CAE9-4500-A9CA-9E434952A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Hvorfor forsvinder udsattes stemmer?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D0421EB-1369-4EDC-9849-A1FFEA838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Føler ikke de bliver hørt. </a:t>
            </a:r>
          </a:p>
          <a:p>
            <a:r>
              <a:rPr lang="da-DK" dirty="0"/>
              <a:t>Modvilje, som går begge veje.</a:t>
            </a:r>
          </a:p>
          <a:p>
            <a:r>
              <a:rPr lang="da-DK" dirty="0"/>
              <a:t>Love og regler, et system som binder både den udsatte og fagpersonen.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726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84F06-35B1-4AEA-A7E6-551FBBD10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Hvordan sikrer fagpersoner at udsatte bliver hørt?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0C5424-591F-42BE-BFF3-AFE571ADA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Som vist kan det være tilfældige omstændigheder der gør man ender som udsat. Så mød personen med respekt.</a:t>
            </a:r>
          </a:p>
          <a:p>
            <a:r>
              <a:rPr lang="da-DK" dirty="0"/>
              <a:t>Skal man flytte noget så skal man forstå hvad det drejer sig om.</a:t>
            </a:r>
          </a:p>
          <a:p>
            <a:r>
              <a:rPr lang="da-DK" dirty="0"/>
              <a:t>Åben dialog, mød dem hvor de er. Ikke med faglige termer, og loven. (Oversæt budskabet til videnformidling)</a:t>
            </a:r>
          </a:p>
          <a:p>
            <a:r>
              <a:rPr lang="da-DK" dirty="0"/>
              <a:t>Empati og forståelse med faglighed og overblik.</a:t>
            </a:r>
          </a:p>
          <a:p>
            <a:r>
              <a:rPr lang="da-DK" dirty="0"/>
              <a:t>Kan vi følge love og regler mere fleksibelt, med individuel fokus?</a:t>
            </a:r>
          </a:p>
        </p:txBody>
      </p:sp>
    </p:spTree>
    <p:extLst>
      <p:ext uri="{BB962C8B-B14F-4D97-AF65-F5344CB8AC3E}">
        <p14:creationId xmlns:p14="http://schemas.microsoft.com/office/powerpoint/2010/main" val="597888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DAEE00-8EC3-43E4-BA36-D7E0C1FFA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Kan det betale sig…	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B64926B-DFAC-44D7-8DFC-3259C13C8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dirty="0"/>
              <a:t>Alkohol </a:t>
            </a:r>
          </a:p>
          <a:p>
            <a:r>
              <a:rPr lang="da-DK" dirty="0"/>
              <a:t>Individuel rådgivning. Giver pengene op til 21 gange igen</a:t>
            </a:r>
          </a:p>
          <a:p>
            <a:r>
              <a:rPr lang="da-DK" dirty="0"/>
              <a:t>Medicinsk behandling med </a:t>
            </a:r>
            <a:r>
              <a:rPr lang="da-DK" dirty="0" err="1"/>
              <a:t>acamprosat</a:t>
            </a:r>
            <a:r>
              <a:rPr lang="da-DK" dirty="0"/>
              <a:t>. Giver et overskud i sundhedssektoren</a:t>
            </a:r>
          </a:p>
          <a:p>
            <a:pPr marL="0" indent="0">
              <a:buNone/>
            </a:pPr>
            <a:r>
              <a:rPr lang="da-DK" dirty="0"/>
              <a:t>Stofmisbrug</a:t>
            </a:r>
          </a:p>
          <a:p>
            <a:r>
              <a:rPr lang="da-DK" dirty="0"/>
              <a:t>Behandling på institution. Giver typisk pengene 2-4, men op til 7 gange igen.</a:t>
            </a:r>
          </a:p>
          <a:p>
            <a:r>
              <a:rPr lang="da-DK" dirty="0"/>
              <a:t>Ambulant behandling. Giver typisk pengene 2-5, men op til 11 gange, igen.</a:t>
            </a:r>
          </a:p>
          <a:p>
            <a:r>
              <a:rPr lang="da-DK" dirty="0"/>
              <a:t>Metadonbehandling. Både negative, neutrale og positive nettogevinster. Giver </a:t>
            </a:r>
            <a:r>
              <a:rPr lang="da-DK"/>
              <a:t>pengene op til 13 </a:t>
            </a:r>
            <a:r>
              <a:rPr lang="da-DK" dirty="0"/>
              <a:t>gange, igen.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6183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BF9E76A-7B5C-4986-BD68-EBCC7CA54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0"/>
            <a:ext cx="10524241" cy="43387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Kloge mænd med kloge ord…(frit oversat)</a:t>
            </a:r>
          </a:p>
          <a:p>
            <a:pPr marL="0" indent="0">
              <a:buNone/>
            </a:pP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i="1" dirty="0">
                <a:latin typeface="Arial" panose="020B0604020202020204" pitchFamily="34" charset="0"/>
                <a:cs typeface="Arial" panose="020B0604020202020204" pitchFamily="34" charset="0"/>
              </a:rPr>
              <a:t>Et samfunds udviklingsniveau kan måles </a:t>
            </a:r>
            <a:r>
              <a:rPr lang="da-DK" i="1">
                <a:latin typeface="Arial" panose="020B0604020202020204" pitchFamily="34" charset="0"/>
                <a:cs typeface="Arial" panose="020B0604020202020204" pitchFamily="34" charset="0"/>
              </a:rPr>
              <a:t>på de </a:t>
            </a:r>
            <a:r>
              <a:rPr lang="da-DK" i="1" dirty="0">
                <a:latin typeface="Arial" panose="020B0604020202020204" pitchFamily="34" charset="0"/>
                <a:cs typeface="Arial" panose="020B0604020202020204" pitchFamily="34" charset="0"/>
              </a:rPr>
              <a:t>indsatte i fængslerne. </a:t>
            </a:r>
            <a:br>
              <a:rPr lang="da-DK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200" i="1" dirty="0">
                <a:latin typeface="Arial" panose="020B0604020202020204" pitchFamily="34" charset="0"/>
                <a:cs typeface="Arial" panose="020B0604020202020204" pitchFamily="34" charset="0"/>
              </a:rPr>
              <a:t>Ref. </a:t>
            </a:r>
            <a:r>
              <a:rPr lang="da-DK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Fyodor</a:t>
            </a:r>
            <a:r>
              <a:rPr lang="da-DK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Dostoevsky</a:t>
            </a:r>
            <a:endParaRPr lang="da-DK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i="1" dirty="0">
                <a:latin typeface="Arial" panose="020B0604020202020204" pitchFamily="34" charset="0"/>
                <a:cs typeface="Arial" panose="020B0604020202020204" pitchFamily="34" charset="0"/>
              </a:rPr>
              <a:t>Et samfund kan måles på, hvordan det behandler de svageste. </a:t>
            </a:r>
            <a:br>
              <a:rPr lang="da-DK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200" i="1" dirty="0">
                <a:latin typeface="Arial" panose="020B0604020202020204" pitchFamily="34" charset="0"/>
                <a:cs typeface="Arial" panose="020B0604020202020204" pitchFamily="34" charset="0"/>
              </a:rPr>
              <a:t>Ref. Peter Townsend</a:t>
            </a:r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Den mindre kloge mands ord…(Slet ikke oversat)</a:t>
            </a:r>
          </a:p>
          <a:p>
            <a:r>
              <a:rPr lang="da-DK" i="1" dirty="0">
                <a:latin typeface="Arial" panose="020B0604020202020204" pitchFamily="34" charset="0"/>
                <a:cs typeface="Arial" panose="020B0604020202020204" pitchFamily="34" charset="0"/>
              </a:rPr>
              <a:t>I et samfund er alle på et eller andet tidspunkt i deres liv i risiko for at være udsat, men risikoen er ikke fordelt lige.</a:t>
            </a:r>
          </a:p>
          <a:p>
            <a:pPr marL="0" indent="0">
              <a:buNone/>
            </a:pPr>
            <a:r>
              <a:rPr lang="da-DK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a-DK" sz="2400" i="1" dirty="0">
                <a:latin typeface="Arial" panose="020B0604020202020204" pitchFamily="34" charset="0"/>
                <a:cs typeface="Arial" panose="020B0604020202020204" pitchFamily="34" charset="0"/>
              </a:rPr>
              <a:t>Ref. Søren Gaun</a:t>
            </a:r>
            <a:endParaRPr lang="da-DK" sz="2400" i="1" dirty="0"/>
          </a:p>
          <a:p>
            <a:pPr marL="514350" indent="-514350">
              <a:buFont typeface="+mj-lt"/>
              <a:buAutoNum type="arabicPeriod"/>
            </a:pPr>
            <a:endParaRPr lang="da-DK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3B35E47-A31E-4C42-B217-BC259C782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3475"/>
          </a:xfrm>
          <a:ln w="38100">
            <a:solidFill>
              <a:schemeClr val="accent6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4900" dirty="0">
                <a:latin typeface="Arial" panose="020B0604020202020204" pitchFamily="34" charset="0"/>
                <a:cs typeface="Arial" panose="020B0604020202020204" pitchFamily="34" charset="0"/>
              </a:rPr>
              <a:t>Kloge mænd med kloge ord…</a:t>
            </a:r>
            <a:b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20612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4D343-0C0D-42D9-8D5A-783A951C3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0060"/>
          </a:xfrm>
          <a:ln w="381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Hvad betyder det at være udsat?</a:t>
            </a:r>
            <a:endParaRPr lang="da-DK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C01C065-9759-4B6F-8866-A8C2A21D4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4301"/>
            <a:ext cx="10515600" cy="4104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Rådet for socialt udsatte (2009) har defineret følgende:</a:t>
            </a:r>
          </a:p>
          <a:p>
            <a:pPr marL="0" indent="0">
              <a:buNone/>
            </a:pPr>
            <a:r>
              <a:rPr lang="da-DK" sz="2400" i="1" dirty="0">
                <a:latin typeface="Arial" panose="020B0604020202020204" pitchFamily="34" charset="0"/>
                <a:cs typeface="Arial" panose="020B0604020202020204" pitchFamily="34" charset="0"/>
              </a:rPr>
              <a:t>”Social udsathed skabes i et krydsfelt mellem den enkeltes adfærd og ressourcer, sociale vilkår, samfundets indretning samt omverdenens reaktioner og holdninger”.</a:t>
            </a:r>
          </a:p>
          <a:p>
            <a:pPr marL="0" indent="0">
              <a:buNone/>
            </a:pP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Betyder det, at man er udsat, fordi man er narkoman, alkoholiker eller på kontanthjælp?</a:t>
            </a:r>
          </a:p>
          <a:p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Nej ikke nødvendigvis, men kombinationen af overstående udgør en stor risiko for at være det.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2687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E34F4E4-67EB-4CE9-9632-047BE3B7D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6855"/>
            <a:ext cx="10515600" cy="4390108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Lad os dissekere rådets definition delt lidt op:</a:t>
            </a:r>
          </a:p>
          <a:p>
            <a:r>
              <a:rPr lang="da-DK" sz="2400" i="1" dirty="0"/>
              <a:t>”Social udsathed skabes i et krydsfelt mellem den enkeltes adfærd og ressourcer, sociale vilkår” 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b="1" dirty="0"/>
              <a:t>3 centrale processer</a:t>
            </a:r>
          </a:p>
          <a:p>
            <a:pPr marL="0" indent="0">
              <a:buNone/>
            </a:pPr>
            <a:r>
              <a:rPr lang="da-DK" sz="2400" dirty="0"/>
              <a:t>	a. Socialt belastede familieforhold</a:t>
            </a:r>
          </a:p>
          <a:p>
            <a:pPr marL="0" indent="0">
              <a:buNone/>
            </a:pPr>
            <a:r>
              <a:rPr lang="da-DK" sz="2400" dirty="0"/>
              <a:t>	b. Sociale begivenheder i personens eget liv</a:t>
            </a:r>
          </a:p>
          <a:p>
            <a:pPr marL="0" indent="0">
              <a:buNone/>
            </a:pPr>
            <a:r>
              <a:rPr lang="da-DK" sz="2400" dirty="0"/>
              <a:t>	c. Placering i økonomiske, sociale og kulturelle hierarkier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74EC0D2D-A7CB-4E61-AC44-B355CEF1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5836"/>
          </a:xfrm>
          <a:ln w="38100">
            <a:solidFill>
              <a:schemeClr val="accent6"/>
            </a:solidFill>
          </a:ln>
        </p:spPr>
        <p:txBody>
          <a:bodyPr/>
          <a:lstStyle/>
          <a:p>
            <a:pPr algn="ctr"/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Risikofaktorer</a:t>
            </a:r>
          </a:p>
        </p:txBody>
      </p:sp>
    </p:spTree>
    <p:extLst>
      <p:ext uri="{BB962C8B-B14F-4D97-AF65-F5344CB8AC3E}">
        <p14:creationId xmlns:p14="http://schemas.microsoft.com/office/powerpoint/2010/main" val="101825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073B5DB8-41C5-4BBF-B9F1-4E183A7EA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28626"/>
            <a:ext cx="10515600" cy="963945"/>
          </a:xfrm>
          <a:ln w="38100">
            <a:solidFill>
              <a:schemeClr val="accent6"/>
            </a:solidFill>
          </a:ln>
        </p:spPr>
        <p:txBody>
          <a:bodyPr/>
          <a:lstStyle/>
          <a:p>
            <a:pPr algn="ctr"/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Risikofaktorer fortsat…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BB3A01EB-75DF-4036-9CB1-8ED2AF375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9742"/>
            <a:ext cx="10515600" cy="49327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sz="2600" b="1" dirty="0">
                <a:latin typeface="Arial" panose="020B0604020202020204" pitchFamily="34" charset="0"/>
                <a:cs typeface="Arial" panose="020B0604020202020204" pitchFamily="34" charset="0"/>
              </a:rPr>
              <a:t>Hvad er risikofaktorerne?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Fattigdom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Psykisk sygdom </a:t>
            </a:r>
            <a:r>
              <a:rPr lang="da-DK" sz="2600">
                <a:latin typeface="Arial" panose="020B0604020202020204" pitchFamily="34" charset="0"/>
                <a:cs typeface="Arial" panose="020B0604020202020204" pitchFamily="34" charset="0"/>
              </a:rPr>
              <a:t>(OCD-CDO)</a:t>
            </a:r>
            <a:endParaRPr lang="da-DK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Flygtning, er der flere ting i det?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Hjemløshed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Stofmisbrugere, hvad med rygning?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Prostitution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Alkoholisme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Handicap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Pensionist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Homoseksualitet eller transkønnet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Arbejdsløshed, hvad med de store årgange af unge?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Manglende uddannelse</a:t>
            </a:r>
          </a:p>
          <a:p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56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8EC253-D837-4213-AC99-25F98D786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901"/>
            <a:ext cx="10515600" cy="5219989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da-DK" sz="2600" b="1" dirty="0">
                <a:latin typeface="Arial" panose="020B0604020202020204" pitchFamily="34" charset="0"/>
                <a:cs typeface="Arial" panose="020B0604020202020204" pitchFamily="34" charset="0"/>
              </a:rPr>
              <a:t>Hvad er risikofaktorerne?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Ringe boligforhold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Lav indkomst, børn, skole og børnefødselsdage…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Social isolation, kan det gradbøjes?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Få sociale relationer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Manglende faglighed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Manglende politisk deltagelse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Få fritidsaktiviteter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Dårligt helbred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Etnicitet eller racisme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Social arv, barndom og opvækst - arv eller? </a:t>
            </a:r>
            <a:b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Nej en </a:t>
            </a:r>
            <a:r>
              <a:rPr lang="da-DK" sz="2600" dirty="0" err="1">
                <a:latin typeface="Arial" panose="020B0604020202020204" pitchFamily="34" charset="0"/>
                <a:cs typeface="Arial" panose="020B0604020202020204" pitchFamily="34" charset="0"/>
              </a:rPr>
              <a:t>risikofaktor…change</a:t>
            </a:r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 muligheder og risici? </a:t>
            </a:r>
          </a:p>
          <a:p>
            <a:endParaRPr lang="da-DK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Et helt foredrag værd i sig selv!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FD18340-8B5D-4BF5-A137-9C23E5E90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  <a:ln w="38100">
            <a:solidFill>
              <a:schemeClr val="accent6"/>
            </a:solidFill>
          </a:ln>
        </p:spPr>
        <p:txBody>
          <a:bodyPr/>
          <a:lstStyle/>
          <a:p>
            <a:pPr algn="ctr"/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Risikofaktorer fortsat…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290447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01583A6-99BD-4E07-9DB2-998E5E8F1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0136"/>
            <a:ext cx="10515600" cy="44627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sz="2600" b="1" dirty="0">
                <a:latin typeface="Arial" panose="020B0604020202020204" pitchFamily="34" charset="0"/>
                <a:cs typeface="Arial" panose="020B0604020202020204" pitchFamily="34" charset="0"/>
              </a:rPr>
              <a:t>”Det er folks egen skyld” eller ”Det er samfundets skyld”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Historisk fx. romantiseringen af vagabonder som oprør imod det konforme. Den kan dog aflyses…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Reaktioner forstærker risikoen for at være udsat, f.eks. ikke ønsket ved lægen, sygehuset medfører ulighed i sundhed.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Ændres med tiden fx. homoseksualitet, kontanthjælpsloft, starthjælp.</a:t>
            </a:r>
          </a:p>
          <a:p>
            <a:pPr marL="0" indent="0">
              <a:buNone/>
            </a:pPr>
            <a:endParaRPr lang="da-DK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sz="2600" b="1" dirty="0">
                <a:latin typeface="Arial" panose="020B0604020202020204" pitchFamily="34" charset="0"/>
                <a:cs typeface="Arial" panose="020B0604020202020204" pitchFamily="34" charset="0"/>
              </a:rPr>
              <a:t>Hvad med sociale medier? </a:t>
            </a: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Mobning, udstilling, eksklusion fra grupper m.m.</a:t>
            </a:r>
          </a:p>
          <a:p>
            <a:pPr marL="0" indent="0">
              <a:buNone/>
            </a:pPr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”Hvis man bliver behandlet som en tosse, så opfører man sig som en tosse.” Tænk her på bander ”familie”.</a:t>
            </a:r>
          </a:p>
          <a:p>
            <a:pPr marL="0" lvl="0" indent="0" fontAlgn="base">
              <a:buNone/>
            </a:pPr>
            <a:endParaRPr lang="da-DK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A0485D7-7DEF-4FFD-A21F-4564647D0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178450"/>
          </a:xfrm>
          <a:ln w="38100">
            <a:solidFill>
              <a:schemeClr val="accent6"/>
            </a:solidFill>
          </a:ln>
        </p:spPr>
        <p:txBody>
          <a:bodyPr>
            <a:noAutofit/>
          </a:bodyPr>
          <a:lstStyle/>
          <a:p>
            <a:pPr algn="ctr"/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a-DK" sz="3600" dirty="0">
                <a:latin typeface="Arial" panose="020B0604020202020204" pitchFamily="34" charset="0"/>
                <a:cs typeface="Arial" panose="020B0604020202020204" pitchFamily="34" charset="0"/>
              </a:rPr>
              <a:t>Samfundets indretning samt omverdenens reaktioner og holdninger</a:t>
            </a:r>
          </a:p>
        </p:txBody>
      </p:sp>
    </p:spTree>
    <p:extLst>
      <p:ext uri="{BB962C8B-B14F-4D97-AF65-F5344CB8AC3E}">
        <p14:creationId xmlns:p14="http://schemas.microsoft.com/office/powerpoint/2010/main" val="63062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D59CCF4-20B7-452F-A779-A58675E50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Det knytter sig ikke til en bestemt livsfase men kan opstå i hele livsforløbet. Et komplekst sammenspil…</a:t>
            </a:r>
          </a:p>
          <a:p>
            <a:pPr marL="0" indent="0">
              <a:buNone/>
            </a:pP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sz="2400" b="1" dirty="0">
                <a:latin typeface="Arial" panose="020B0604020202020204" pitchFamily="34" charset="0"/>
                <a:cs typeface="Arial" panose="020B0604020202020204" pitchFamily="34" charset="0"/>
              </a:rPr>
              <a:t>”Er en ufrivillig ikke-deltagelse gennem forskellige typer af udelukkelsesmekanismer og -processer, som det ligger uden for individets og gruppens muligheder at få kontrol over”</a:t>
            </a:r>
          </a:p>
          <a:p>
            <a:pPr marL="0" indent="0">
              <a:buNone/>
            </a:pPr>
            <a:endParaRPr lang="da-DK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Ophobning af dårlige forhold. </a:t>
            </a:r>
          </a:p>
          <a:p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Individuel forståelse og tackling af risici.</a:t>
            </a:r>
          </a:p>
          <a:p>
            <a:endParaRPr lang="da-DK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9383C2C-CD8E-496D-BD6C-738FC4D8A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8114"/>
          </a:xfrm>
          <a:ln w="38100">
            <a:solidFill>
              <a:schemeClr val="accent6"/>
            </a:solidFill>
          </a:ln>
        </p:spPr>
        <p:txBody>
          <a:bodyPr/>
          <a:lstStyle/>
          <a:p>
            <a:pPr algn="ctr"/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Kan social udsathed forklares?</a:t>
            </a:r>
            <a:endParaRPr lang="da-DK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19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C4DF1F9-F598-430C-B651-D269E118A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6177"/>
          </a:xfrm>
        </p:spPr>
        <p:txBody>
          <a:bodyPr>
            <a:normAutofit fontScale="85000" lnSpcReduction="20000"/>
          </a:bodyPr>
          <a:lstStyle/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Politik, eksempel :beskæftigelses-uddannelsespolitik? flere penge til uddannelse medfører højere skatter- resultat heraf færre arbejdspladser, men også bedre og flere uddannede godt/skidt? </a:t>
            </a:r>
          </a:p>
          <a:p>
            <a:pPr marL="0" indent="0">
              <a:buNone/>
            </a:pPr>
            <a:endParaRPr lang="da-DK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Politik ændrer på krav, forsørgelse, pligter mm. Flere kontrolinstanser eller mere hjælp?</a:t>
            </a:r>
          </a:p>
          <a:p>
            <a:pPr marL="0" indent="0">
              <a:buNone/>
            </a:pPr>
            <a:endParaRPr lang="da-DK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Behandlingstilbud inden for lovens rammer - så slippes mennesket. Herved sker betydeligt tilbagefald.</a:t>
            </a:r>
          </a:p>
          <a:p>
            <a:pPr marL="0" indent="0">
              <a:buNone/>
            </a:pPr>
            <a:endParaRPr lang="da-DK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”Budgetkasse” - hvad der bruges i den ene kasse kommer en anden til gode og derved ses ikke helheden i behandlingstilbud, individuelt fokus mistes.</a:t>
            </a:r>
          </a:p>
          <a:p>
            <a:pPr marL="0" indent="0">
              <a:buNone/>
            </a:pPr>
            <a:endParaRPr lang="da-DK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600" dirty="0">
                <a:latin typeface="Arial" panose="020B0604020202020204" pitchFamily="34" charset="0"/>
                <a:cs typeface="Arial" panose="020B0604020202020204" pitchFamily="34" charset="0"/>
              </a:rPr>
              <a:t>Lægeloven: Aldrig skade, svageste psykisk syge. Fx. skal behandlingen afbrydes, hvis der er den mindste brist, men er det smart?</a:t>
            </a:r>
          </a:p>
          <a:p>
            <a:pPr marL="0" indent="0">
              <a:buNone/>
            </a:pPr>
            <a:endParaRPr lang="da-DK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EDBF2CF-214B-4A17-B1F7-64E507D9B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3282"/>
          </a:xfrm>
          <a:ln w="38100">
            <a:solidFill>
              <a:schemeClr val="accent6"/>
            </a:solidFill>
          </a:ln>
        </p:spPr>
        <p:txBody>
          <a:bodyPr/>
          <a:lstStyle/>
          <a:p>
            <a:pPr algn="ctr"/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Moderne samfundsproblematikker</a:t>
            </a:r>
            <a:endParaRPr lang="da-DK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89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1779049EB356E4EAC4E216A9C960012" ma:contentTypeVersion="8" ma:contentTypeDescription="Opret et nyt dokument." ma:contentTypeScope="" ma:versionID="f0f094ac243f606ebe2a2b5de83942a4">
  <xsd:schema xmlns:xsd="http://www.w3.org/2001/XMLSchema" xmlns:xs="http://www.w3.org/2001/XMLSchema" xmlns:p="http://schemas.microsoft.com/office/2006/metadata/properties" xmlns:ns2="9b3ab3ae-c369-4216-ba58-43b87611defc" xmlns:ns3="998d09b6-43fa-4015-a6d1-ae1deb1bbe54" targetNamespace="http://schemas.microsoft.com/office/2006/metadata/properties" ma:root="true" ma:fieldsID="3fdfb22d06cc5498aeb8fefeb929443d" ns2:_="" ns3:_="">
    <xsd:import namespace="9b3ab3ae-c369-4216-ba58-43b87611defc"/>
    <xsd:import namespace="998d09b6-43fa-4015-a6d1-ae1deb1bbe5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3ab3ae-c369-4216-ba58-43b87611def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8d09b6-43fa-4015-a6d1-ae1deb1bbe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83C353-3637-4179-87A6-5EE2E94107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DBE932-A463-4238-8EB6-6EDF24B70D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3ab3ae-c369-4216-ba58-43b87611defc"/>
    <ds:schemaRef ds:uri="998d09b6-43fa-4015-a6d1-ae1deb1bbe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6EFDCE-5DC4-44D3-8D4D-13872BC11D65}">
  <ds:schemaRefs>
    <ds:schemaRef ds:uri="http://schemas.microsoft.com/office/2006/metadata/properties"/>
    <ds:schemaRef ds:uri="998d09b6-43fa-4015-a6d1-ae1deb1bbe54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9b3ab3ae-c369-4216-ba58-43b87611defc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8758</TotalTime>
  <Words>903</Words>
  <Application>Microsoft Office PowerPoint</Application>
  <PresentationFormat>Widescreen</PresentationFormat>
  <Paragraphs>121</Paragraphs>
  <Slides>15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Office-tema</vt:lpstr>
      <vt:lpstr>Udsatte - hvem er de og hvorfor? </vt:lpstr>
      <vt:lpstr> Kloge mænd med kloge ord… </vt:lpstr>
      <vt:lpstr>Hvad betyder det at være udsat?</vt:lpstr>
      <vt:lpstr>Risikofaktorer</vt:lpstr>
      <vt:lpstr>Risikofaktorer fortsat…</vt:lpstr>
      <vt:lpstr>Risikofaktorer fortsat…</vt:lpstr>
      <vt:lpstr> Samfundets indretning samt omverdenens reaktioner og holdninger</vt:lpstr>
      <vt:lpstr>Kan social udsathed forklares?</vt:lpstr>
      <vt:lpstr>Moderne samfundsproblematikker</vt:lpstr>
      <vt:lpstr>Cases fra det virkelige liv </vt:lpstr>
      <vt:lpstr>Cases fortsat</vt:lpstr>
      <vt:lpstr>Sandheden er, når alt er sagt…</vt:lpstr>
      <vt:lpstr>Hvorfor forsvinder udsattes stemmer?</vt:lpstr>
      <vt:lpstr>Hvordan sikrer fagpersoner at udsatte bliver hørt?</vt:lpstr>
      <vt:lpstr>Kan det betale sig…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Medflex</dc:title>
  <dc:creator>Maria Østgaard</dc:creator>
  <cp:lastModifiedBy>Søren Kjærulff</cp:lastModifiedBy>
  <cp:revision>64</cp:revision>
  <cp:lastPrinted>2018-09-25T08:50:19Z</cp:lastPrinted>
  <dcterms:created xsi:type="dcterms:W3CDTF">2017-10-04T13:41:51Z</dcterms:created>
  <dcterms:modified xsi:type="dcterms:W3CDTF">2018-10-11T05:58:22Z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0x010100A1779049EB356E4EAC4E216A9C960012</vt:lpwstr>
  </property>
</Properties>
</file>