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0" r:id="rId4"/>
    <p:sldId id="261" r:id="rId5"/>
    <p:sldId id="263" r:id="rId6"/>
    <p:sldId id="262" r:id="rId7"/>
    <p:sldId id="283" r:id="rId8"/>
    <p:sldId id="259" r:id="rId9"/>
    <p:sldId id="269" r:id="rId10"/>
    <p:sldId id="270" r:id="rId11"/>
    <p:sldId id="271" r:id="rId12"/>
    <p:sldId id="258" r:id="rId13"/>
    <p:sldId id="267" r:id="rId14"/>
    <p:sldId id="280" r:id="rId15"/>
    <p:sldId id="257" r:id="rId16"/>
    <p:sldId id="265" r:id="rId17"/>
    <p:sldId id="273" r:id="rId18"/>
    <p:sldId id="275" r:id="rId19"/>
    <p:sldId id="264" r:id="rId20"/>
    <p:sldId id="276" r:id="rId21"/>
    <p:sldId id="268" r:id="rId22"/>
    <p:sldId id="274" r:id="rId23"/>
    <p:sldId id="282" r:id="rId24"/>
    <p:sldId id="272" r:id="rId25"/>
    <p:sldId id="281" r:id="rId26"/>
    <p:sldId id="277"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598" autoAdjust="0"/>
  </p:normalViewPr>
  <p:slideViewPr>
    <p:cSldViewPr snapToGrid="0" snapToObjects="1">
      <p:cViewPr varScale="1">
        <p:scale>
          <a:sx n="71" d="100"/>
          <a:sy n="71" d="100"/>
        </p:scale>
        <p:origin x="-1140" y="-108"/>
      </p:cViewPr>
      <p:guideLst>
        <p:guide orient="horz" pos="2160"/>
        <p:guide pos="2880"/>
      </p:guideLst>
    </p:cSldViewPr>
  </p:slideViewPr>
  <p:outlineViewPr>
    <p:cViewPr>
      <p:scale>
        <a:sx n="33" d="100"/>
        <a:sy n="33" d="100"/>
      </p:scale>
      <p:origin x="0" y="440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da-DK" smtClean="0"/>
              <a:t>Klik for at redigere i masteren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10/28/2012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da-DK" smtClean="0"/>
              <a:t>Klik for at redigere i masteren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en-US"/>
          </a:p>
        </p:txBody>
      </p:sp>
      <p:sp>
        <p:nvSpPr>
          <p:cNvPr id="3" name="Content Placeholder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da-DK" smtClean="0"/>
              <a:t>Klik for at redigere i masteren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Date Placeholder 3"/>
          <p:cNvSpPr>
            <a:spLocks noGrp="1"/>
          </p:cNvSpPr>
          <p:nvPr>
            <p:ph type="dt" sz="half" idx="10"/>
          </p:nvPr>
        </p:nvSpPr>
        <p:spPr/>
        <p:txBody>
          <a:bodyPr/>
          <a:lstStyle/>
          <a:p>
            <a:fld id="{2A2683B9-6ECA-47FA-93CF-B124A0FAC208}" type="datetime1">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Klik for at redigere i masteren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10/28/2012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‹nr.›</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10/28/2012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10/28/2012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da-DK" smtClean="0"/>
              <a:t>Klik for at redigere i masteren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Date Placeholder 4"/>
          <p:cNvSpPr>
            <a:spLocks noGrp="1"/>
          </p:cNvSpPr>
          <p:nvPr>
            <p:ph type="dt" sz="half" idx="10"/>
          </p:nvPr>
        </p:nvSpPr>
        <p:spPr/>
        <p:txBody>
          <a:bodyPr/>
          <a:lstStyle/>
          <a:p>
            <a:fld id="{493F2040-9975-4642-A906-1DF87F8BE202}" type="datetime1">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da-DK" smtClean="0"/>
              <a:t>Klik for at redigere i masteren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Date Placeholder 4"/>
          <p:cNvSpPr>
            <a:spLocks noGrp="1"/>
          </p:cNvSpPr>
          <p:nvPr>
            <p:ph type="dt" sz="half" idx="10"/>
          </p:nvPr>
        </p:nvSpPr>
        <p:spPr/>
        <p:txBody>
          <a:bodyPr/>
          <a:lstStyle/>
          <a:p>
            <a:fld id="{51E52B4A-BA08-4841-AB08-A0D822ABC34D}" type="datetime1">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da-DK" smtClean="0"/>
              <a:t>Klik for at redigere i masteren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10/28/2012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‹nr.›</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sz="4400" dirty="0" smtClean="0"/>
              <a:t>Civil ulydighed som politisk aktionsform</a:t>
            </a:r>
            <a:endParaRPr lang="da-DK" sz="4400" dirty="0"/>
          </a:p>
        </p:txBody>
      </p:sp>
      <p:sp>
        <p:nvSpPr>
          <p:cNvPr id="3" name="Undertitel 2"/>
          <p:cNvSpPr>
            <a:spLocks noGrp="1"/>
          </p:cNvSpPr>
          <p:nvPr>
            <p:ph type="subTitle" idx="1"/>
          </p:nvPr>
        </p:nvSpPr>
        <p:spPr/>
        <p:txBody>
          <a:bodyPr>
            <a:normAutofit/>
          </a:bodyPr>
          <a:lstStyle/>
          <a:p>
            <a:r>
              <a:rPr lang="da-DK" sz="2400" dirty="0" smtClean="0">
                <a:latin typeface="Arial"/>
                <a:cs typeface="Arial"/>
              </a:rPr>
              <a:t>Preben </a:t>
            </a:r>
            <a:r>
              <a:rPr lang="da-DK" sz="2400" dirty="0" err="1" smtClean="0">
                <a:latin typeface="Arial"/>
                <a:cs typeface="Arial"/>
              </a:rPr>
              <a:t>Etwil</a:t>
            </a:r>
            <a:endParaRPr lang="da-DK" sz="2400" dirty="0" smtClean="0">
              <a:latin typeface="Arial"/>
              <a:cs typeface="Arial"/>
            </a:endParaRPr>
          </a:p>
          <a:p>
            <a:r>
              <a:rPr lang="da-DK" sz="2400" dirty="0" smtClean="0">
                <a:latin typeface="Arial"/>
                <a:cs typeface="Arial"/>
              </a:rPr>
              <a:t>Brandbjerg Højskole d. 15. september 2012</a:t>
            </a:r>
          </a:p>
          <a:p>
            <a:endParaRPr lang="da-DK" sz="2400" dirty="0"/>
          </a:p>
        </p:txBody>
      </p:sp>
    </p:spTree>
    <p:extLst>
      <p:ext uri="{BB962C8B-B14F-4D97-AF65-F5344CB8AC3E}">
        <p14:creationId xmlns:p14="http://schemas.microsoft.com/office/powerpoint/2010/main" xmlns="" val="407536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Luk – for at gi’ fri</a:t>
            </a:r>
            <a:endParaRPr lang="da-DK" dirty="0"/>
          </a:p>
        </p:txBody>
      </p:sp>
      <p:pic>
        <p:nvPicPr>
          <p:cNvPr id="4" name="Pladsholder til indhold 3"/>
          <p:cNvPicPr>
            <a:picLocks noGrp="1"/>
          </p:cNvPicPr>
          <p:nvPr>
            <p:ph idx="1"/>
          </p:nvPr>
        </p:nvPicPr>
        <p:blipFill>
          <a:blip r:embed="rId2" cstate="print">
            <a:extLst>
              <a:ext uri="{28A0092B-C50C-407E-A947-70E740481C1C}">
                <a14:useLocalDpi xmlns:a14="http://schemas.microsoft.com/office/drawing/2010/main" xmlns="" val="0"/>
              </a:ext>
            </a:extLst>
          </a:blip>
          <a:srcRect t="11303" b="11303"/>
          <a:stretch>
            <a:fillRect/>
          </a:stretch>
        </p:blipFill>
        <p:spPr bwMode="auto">
          <a:prstGeom prst="rect">
            <a:avLst/>
          </a:prstGeom>
          <a:noFill/>
          <a:ln>
            <a:noFill/>
          </a:ln>
        </p:spPr>
      </p:pic>
    </p:spTree>
    <p:extLst>
      <p:ext uri="{BB962C8B-B14F-4D97-AF65-F5344CB8AC3E}">
        <p14:creationId xmlns:p14="http://schemas.microsoft.com/office/powerpoint/2010/main" xmlns="" val="1912453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Ubudne gæster</a:t>
            </a:r>
            <a:endParaRPr lang="da-DK" dirty="0"/>
          </a:p>
        </p:txBody>
      </p:sp>
      <p:pic>
        <p:nvPicPr>
          <p:cNvPr id="4" name="Pladsholder til indhold 3"/>
          <p:cNvPicPr>
            <a:picLocks noGrp="1"/>
          </p:cNvPicPr>
          <p:nvPr>
            <p:ph idx="1"/>
          </p:nvPr>
        </p:nvPicPr>
        <p:blipFill>
          <a:blip r:embed="rId2" cstate="print">
            <a:extLst>
              <a:ext uri="{28A0092B-C50C-407E-A947-70E740481C1C}">
                <a14:useLocalDpi xmlns:a14="http://schemas.microsoft.com/office/drawing/2010/main" xmlns="" val="0"/>
              </a:ext>
            </a:extLst>
          </a:blip>
          <a:srcRect t="3755" b="3755"/>
          <a:stretch>
            <a:fillRect/>
          </a:stretch>
        </p:blipFill>
        <p:spPr bwMode="auto">
          <a:prstGeom prst="rect">
            <a:avLst/>
          </a:prstGeom>
          <a:noFill/>
          <a:ln>
            <a:noFill/>
          </a:ln>
        </p:spPr>
      </p:pic>
    </p:spTree>
    <p:extLst>
      <p:ext uri="{BB962C8B-B14F-4D97-AF65-F5344CB8AC3E}">
        <p14:creationId xmlns:p14="http://schemas.microsoft.com/office/powerpoint/2010/main" xmlns="" val="178860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Hvad så vi så?</a:t>
            </a:r>
            <a:endParaRPr lang="da-DK" dirty="0"/>
          </a:p>
        </p:txBody>
      </p:sp>
      <p:sp>
        <p:nvSpPr>
          <p:cNvPr id="3" name="Pladsholder til indhold 2"/>
          <p:cNvSpPr>
            <a:spLocks noGrp="1"/>
          </p:cNvSpPr>
          <p:nvPr>
            <p:ph idx="1"/>
          </p:nvPr>
        </p:nvSpPr>
        <p:spPr>
          <a:xfrm>
            <a:off x="762000" y="685800"/>
            <a:ext cx="7543800" cy="4380502"/>
          </a:xfrm>
        </p:spPr>
        <p:txBody>
          <a:bodyPr>
            <a:normAutofit fontScale="40000" lnSpcReduction="20000"/>
          </a:bodyPr>
          <a:lstStyle/>
          <a:p>
            <a:endParaRPr lang="da-DK" sz="2200" dirty="0" smtClean="0">
              <a:latin typeface="Abadi MT Condensed Extra Bold"/>
              <a:cs typeface="Abadi MT Condensed Extra Bold"/>
            </a:endParaRPr>
          </a:p>
          <a:p>
            <a:r>
              <a:rPr lang="da-DK" sz="5300" dirty="0" smtClean="0">
                <a:latin typeface="Abadi MT Condensed Extra Bold"/>
                <a:cs typeface="Abadi MT Condensed Extra Bold"/>
              </a:rPr>
              <a:t>Mahatma Gandhi, Indiens kamp for selvstændighed i 1947</a:t>
            </a:r>
          </a:p>
          <a:p>
            <a:r>
              <a:rPr lang="da-DK" sz="5300" dirty="0" smtClean="0">
                <a:latin typeface="Abadi MT Condensed Extra Bold"/>
                <a:cs typeface="Abadi MT Condensed Extra Bold"/>
              </a:rPr>
              <a:t>Martin Luther King, sortes borgerrettigheder i 1960’ernes USA</a:t>
            </a:r>
          </a:p>
          <a:p>
            <a:r>
              <a:rPr lang="da-DK" sz="5300" dirty="0" smtClean="0">
                <a:latin typeface="Abadi MT Condensed Extra Bold"/>
                <a:cs typeface="Abadi MT Condensed Extra Bold"/>
              </a:rPr>
              <a:t>Václav Havel, fløjlsrevolutionen i Tjekkoslovakiet i 1989</a:t>
            </a:r>
          </a:p>
          <a:p>
            <a:r>
              <a:rPr lang="da-DK" sz="5300" dirty="0" smtClean="0">
                <a:latin typeface="Abadi MT Condensed Extra Bold"/>
                <a:cs typeface="Abadi MT Condensed Extra Bold"/>
              </a:rPr>
              <a:t>Demonstrationerne på Den Himmelske Freds Plads i Kina 1989</a:t>
            </a:r>
          </a:p>
          <a:p>
            <a:r>
              <a:rPr lang="da-DK" sz="5300" smtClean="0">
                <a:latin typeface="Abadi MT Condensed Extra Bold"/>
                <a:cs typeface="Abadi MT Condensed Extra Bold"/>
              </a:rPr>
              <a:t>Nilson Mandela </a:t>
            </a:r>
            <a:r>
              <a:rPr lang="da-DK" sz="5300" dirty="0" smtClean="0">
                <a:latin typeface="Abadi MT Condensed Extra Bold"/>
                <a:cs typeface="Abadi MT Condensed Extra Bold"/>
              </a:rPr>
              <a:t>og en fredelig overgang til sort flertalsstyre</a:t>
            </a:r>
          </a:p>
          <a:p>
            <a:r>
              <a:rPr lang="da-DK" sz="5300" dirty="0" smtClean="0">
                <a:latin typeface="Abadi MT Condensed Extra Bold"/>
                <a:cs typeface="Abadi MT Condensed Extra Bold"/>
              </a:rPr>
              <a:t>Tibetanske munkes protestmarcher i 2007 mod kinesiske overgreb</a:t>
            </a:r>
          </a:p>
          <a:p>
            <a:r>
              <a:rPr lang="da-DK" sz="5300" dirty="0" smtClean="0">
                <a:latin typeface="Abadi MT Condensed Extra Bold"/>
                <a:cs typeface="Abadi MT Condensed Extra Bold"/>
              </a:rPr>
              <a:t>Leif Bork Hansen, hjalp med at 29 afviste serbiske asylsøgere kunne gå under jorden. Fik først en dom på 20 dages fængsel, men blev omstødt til dagbøder (1998-2000)</a:t>
            </a:r>
          </a:p>
          <a:p>
            <a:r>
              <a:rPr lang="da-DK" sz="5300" dirty="0" smtClean="0">
                <a:latin typeface="Abadi MT Condensed Extra Bold"/>
                <a:cs typeface="Abadi MT Condensed Extra Bold"/>
              </a:rPr>
              <a:t>Luk lejr aktionen i 2008</a:t>
            </a:r>
          </a:p>
          <a:p>
            <a:r>
              <a:rPr lang="da-DK" sz="5300" dirty="0" smtClean="0">
                <a:latin typeface="Abadi MT Condensed Extra Bold"/>
                <a:cs typeface="Abadi MT Condensed Extra Bold"/>
              </a:rPr>
              <a:t>Udvisning af afviste iranere fra Brorson kirke 2009 </a:t>
            </a:r>
          </a:p>
          <a:p>
            <a:endParaRPr lang="da-DK" sz="4200" dirty="0">
              <a:solidFill>
                <a:schemeClr val="tx1"/>
              </a:solidFill>
            </a:endParaRPr>
          </a:p>
        </p:txBody>
      </p:sp>
    </p:spTree>
    <p:extLst>
      <p:ext uri="{BB962C8B-B14F-4D97-AF65-F5344CB8AC3E}">
        <p14:creationId xmlns:p14="http://schemas.microsoft.com/office/powerpoint/2010/main" xmlns="" val="1097306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a-DK" dirty="0" smtClean="0"/>
              <a:t>Er civil ulydighed foreneligt med demokrati?</a:t>
            </a:r>
            <a:endParaRPr lang="da-DK" dirty="0"/>
          </a:p>
        </p:txBody>
      </p:sp>
      <p:sp>
        <p:nvSpPr>
          <p:cNvPr id="5" name="Pladsholder til tekst 4"/>
          <p:cNvSpPr>
            <a:spLocks noGrp="1"/>
          </p:cNvSpPr>
          <p:nvPr>
            <p:ph type="body" idx="1"/>
          </p:nvPr>
        </p:nvSpPr>
        <p:spPr/>
        <p:txBody>
          <a:bodyPr>
            <a:normAutofit/>
          </a:bodyPr>
          <a:lstStyle/>
          <a:p>
            <a:endParaRPr lang="da-DK" dirty="0" smtClean="0">
              <a:latin typeface="Arial"/>
              <a:cs typeface="Arial"/>
            </a:endParaRPr>
          </a:p>
        </p:txBody>
      </p:sp>
    </p:spTree>
    <p:extLst>
      <p:ext uri="{BB962C8B-B14F-4D97-AF65-F5344CB8AC3E}">
        <p14:creationId xmlns:p14="http://schemas.microsoft.com/office/powerpoint/2010/main" xmlns="" val="3801138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Kan alt henregnes til civil ulydighed?</a:t>
            </a:r>
            <a:endParaRPr lang="da-DK" dirty="0"/>
          </a:p>
        </p:txBody>
      </p:sp>
      <p:sp>
        <p:nvSpPr>
          <p:cNvPr id="3" name="Pladsholder til indhold 2"/>
          <p:cNvSpPr>
            <a:spLocks noGrp="1"/>
          </p:cNvSpPr>
          <p:nvPr>
            <p:ph idx="1"/>
          </p:nvPr>
        </p:nvSpPr>
        <p:spPr/>
        <p:txBody>
          <a:bodyPr/>
          <a:lstStyle/>
          <a:p>
            <a:r>
              <a:rPr lang="da-DK" dirty="0">
                <a:latin typeface="Arial"/>
                <a:cs typeface="Arial"/>
              </a:rPr>
              <a:t>Skrevet af Ole Sparrevohn i JP </a:t>
            </a:r>
            <a:r>
              <a:rPr lang="da-DK" dirty="0" smtClean="0">
                <a:latin typeface="Arial"/>
                <a:cs typeface="Arial"/>
              </a:rPr>
              <a:t>d. </a:t>
            </a:r>
            <a:r>
              <a:rPr lang="da-DK" dirty="0">
                <a:latin typeface="Arial"/>
                <a:cs typeface="Arial"/>
              </a:rPr>
              <a:t>7. </a:t>
            </a:r>
            <a:r>
              <a:rPr lang="da-DK" dirty="0" smtClean="0">
                <a:latin typeface="Arial"/>
                <a:cs typeface="Arial"/>
              </a:rPr>
              <a:t>Sept. </a:t>
            </a:r>
            <a:r>
              <a:rPr lang="da-DK" dirty="0">
                <a:latin typeface="Arial"/>
                <a:cs typeface="Arial"/>
              </a:rPr>
              <a:t>2012</a:t>
            </a:r>
          </a:p>
          <a:p>
            <a:r>
              <a:rPr lang="da-DK" dirty="0" smtClean="0">
                <a:latin typeface="Arial"/>
                <a:cs typeface="Arial"/>
              </a:rPr>
              <a:t>”Hvor </a:t>
            </a:r>
            <a:r>
              <a:rPr lang="da-DK" dirty="0">
                <a:latin typeface="Arial"/>
                <a:cs typeface="Arial"/>
              </a:rPr>
              <a:t>er det befriende, at der stadig findes danskere, der ikke bare er politisk ukorrekte, men beredte til at begå civil ulydighed over for åbenlyst urimelige tiltag fra vores uduelige regering.</a:t>
            </a:r>
          </a:p>
          <a:p>
            <a:r>
              <a:rPr lang="da-DK" dirty="0">
                <a:latin typeface="Arial"/>
                <a:cs typeface="Arial"/>
              </a:rPr>
              <a:t>Hermed hentyder jeg til dit formandskab for Bæredygtigt Landbrug, der er imod randzoneloven, der dikterer en 10 meters dyrkningsfri bræmme ved vores </a:t>
            </a:r>
            <a:r>
              <a:rPr lang="da-DK" dirty="0" smtClean="0">
                <a:latin typeface="Arial"/>
                <a:cs typeface="Arial"/>
              </a:rPr>
              <a:t>vandløb”</a:t>
            </a:r>
            <a:endParaRPr lang="da-DK" dirty="0">
              <a:latin typeface="Arial"/>
              <a:cs typeface="Arial"/>
            </a:endParaRPr>
          </a:p>
        </p:txBody>
      </p:sp>
    </p:spTree>
    <p:extLst>
      <p:ext uri="{BB962C8B-B14F-4D97-AF65-F5344CB8AC3E}">
        <p14:creationId xmlns:p14="http://schemas.microsoft.com/office/powerpoint/2010/main" xmlns="" val="2415630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Definition?</a:t>
            </a:r>
          </a:p>
        </p:txBody>
      </p:sp>
      <p:sp>
        <p:nvSpPr>
          <p:cNvPr id="3" name="Pladsholder til indhold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da-DK" dirty="0" smtClean="0">
                <a:latin typeface="Abadi MT Condensed Extra Bold"/>
                <a:cs typeface="Abadi MT Condensed Extra Bold"/>
              </a:rPr>
              <a:t>Der findes mange definitioner, men de drukner ofte i filosofiske tåger </a:t>
            </a:r>
          </a:p>
          <a:p>
            <a:r>
              <a:rPr lang="da-DK" dirty="0" smtClean="0">
                <a:solidFill>
                  <a:srgbClr val="FF0000"/>
                </a:solidFill>
                <a:latin typeface="Abadi MT Condensed Extra Bold"/>
                <a:cs typeface="Abadi MT Condensed Extra Bold"/>
              </a:rPr>
              <a:t>Så her er mit bud:</a:t>
            </a:r>
          </a:p>
          <a:p>
            <a:r>
              <a:rPr lang="da-DK" dirty="0" smtClean="0">
                <a:latin typeface="Abadi MT Condensed Extra Bold"/>
                <a:cs typeface="Abadi MT Condensed Extra Bold"/>
              </a:rPr>
              <a:t>Fælles for CIVIL ULYDIGHED er, at det handler om, at man er villig til bryde </a:t>
            </a:r>
            <a:r>
              <a:rPr lang="da-DK" dirty="0">
                <a:latin typeface="Abadi MT Condensed Extra Bold"/>
                <a:cs typeface="Abadi MT Condensed Extra Bold"/>
              </a:rPr>
              <a:t>visse </a:t>
            </a:r>
            <a:r>
              <a:rPr lang="da-DK" dirty="0" smtClean="0">
                <a:latin typeface="Abadi MT Condensed Extra Bold"/>
                <a:cs typeface="Abadi MT Condensed Extra Bold"/>
              </a:rPr>
              <a:t>love</a:t>
            </a:r>
            <a:r>
              <a:rPr lang="da-DK" i="1" dirty="0" smtClean="0">
                <a:latin typeface="Abadi MT Condensed Extra Bold"/>
                <a:cs typeface="Abadi MT Condensed Extra Bold"/>
              </a:rPr>
              <a:t> uden at gribe til fysisk vold</a:t>
            </a:r>
            <a:r>
              <a:rPr lang="da-DK" dirty="0" smtClean="0">
                <a:latin typeface="Abadi MT Condensed Extra Bold"/>
                <a:cs typeface="Abadi MT Condensed Extra Bold"/>
              </a:rPr>
              <a:t>, samtidig med at man accepterer, at konsekvensen kan blive fængselsstraf</a:t>
            </a:r>
          </a:p>
          <a:p>
            <a:endParaRPr lang="da-DK" dirty="0">
              <a:latin typeface="Abadi MT Condensed Extra Bold"/>
              <a:cs typeface="Abadi MT Condensed Extra Bold"/>
            </a:endParaRPr>
          </a:p>
        </p:txBody>
      </p:sp>
    </p:spTree>
    <p:extLst>
      <p:ext uri="{BB962C8B-B14F-4D97-AF65-F5344CB8AC3E}">
        <p14:creationId xmlns:p14="http://schemas.microsoft.com/office/powerpoint/2010/main" xmlns="" val="615055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Kernen i civil ulydighed</a:t>
            </a:r>
            <a:endParaRPr lang="da-DK" dirty="0"/>
          </a:p>
        </p:txBody>
      </p:sp>
      <p:sp>
        <p:nvSpPr>
          <p:cNvPr id="3" name="Pladsholder til indhold 2"/>
          <p:cNvSpPr>
            <a:spLocks noGrp="1"/>
          </p:cNvSpPr>
          <p:nvPr>
            <p:ph idx="1"/>
          </p:nvPr>
        </p:nvSpPr>
        <p:spPr/>
        <p:txBody>
          <a:bodyPr>
            <a:normAutofit lnSpcReduction="10000"/>
          </a:bodyPr>
          <a:lstStyle/>
          <a:p>
            <a:r>
              <a:rPr lang="da-DK" dirty="0">
                <a:latin typeface="+mj-lt"/>
              </a:rPr>
              <a:t>Martin Luther King</a:t>
            </a:r>
            <a:r>
              <a:rPr lang="da-DK" dirty="0"/>
              <a:t>, </a:t>
            </a:r>
            <a:r>
              <a:rPr lang="da-DK" dirty="0">
                <a:latin typeface="Arial"/>
                <a:cs typeface="Arial"/>
              </a:rPr>
              <a:t>Letter from Birmingham City </a:t>
            </a:r>
            <a:r>
              <a:rPr lang="da-DK" dirty="0" err="1">
                <a:latin typeface="Arial"/>
                <a:cs typeface="Arial"/>
              </a:rPr>
              <a:t>Jail</a:t>
            </a:r>
            <a:r>
              <a:rPr lang="da-DK" dirty="0">
                <a:latin typeface="Arial"/>
                <a:cs typeface="Arial"/>
              </a:rPr>
              <a:t>, </a:t>
            </a:r>
            <a:r>
              <a:rPr lang="da-DK" dirty="0" smtClean="0">
                <a:latin typeface="Arial"/>
                <a:cs typeface="Arial"/>
              </a:rPr>
              <a:t>1963:</a:t>
            </a:r>
          </a:p>
          <a:p>
            <a:endParaRPr lang="da-DK" dirty="0" smtClean="0">
              <a:latin typeface="Arial"/>
              <a:cs typeface="Arial"/>
            </a:endParaRPr>
          </a:p>
          <a:p>
            <a:r>
              <a:rPr lang="da-DK" dirty="0" smtClean="0">
                <a:latin typeface="Arial"/>
                <a:cs typeface="Arial"/>
              </a:rPr>
              <a:t>”En</a:t>
            </a:r>
            <a:r>
              <a:rPr lang="da-DK" dirty="0">
                <a:latin typeface="Arial"/>
                <a:cs typeface="Arial"/>
              </a:rPr>
              <a:t>, som bryder en uretfærdig lov, er nødt til at gøre det åbent, kærligt, og med vilje til at tage straffen. Det er min påstand, at det individ, som bryder en lov, som hans samvittighed siger ham er uretfærdig, og som villigt accepterer straffen ved at komme i fængsel for at skærpe samfundets bevidsthed med hensyn til dets retfærdighed, det udtrykker i virkeligheden den højeste respekt for </a:t>
            </a:r>
            <a:r>
              <a:rPr lang="da-DK" dirty="0" smtClean="0">
                <a:latin typeface="Arial"/>
                <a:cs typeface="Arial"/>
              </a:rPr>
              <a:t>loven”</a:t>
            </a:r>
          </a:p>
          <a:p>
            <a:endParaRPr lang="da-DK" dirty="0" smtClean="0">
              <a:latin typeface="Arial"/>
              <a:cs typeface="Arial"/>
            </a:endParaRPr>
          </a:p>
        </p:txBody>
      </p:sp>
    </p:spTree>
    <p:extLst>
      <p:ext uri="{BB962C8B-B14F-4D97-AF65-F5344CB8AC3E}">
        <p14:creationId xmlns:p14="http://schemas.microsoft.com/office/powerpoint/2010/main" xmlns="" val="110288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Betingelser for </a:t>
            </a:r>
            <a:br>
              <a:rPr lang="da-DK" dirty="0" smtClean="0"/>
            </a:br>
            <a:r>
              <a:rPr lang="da-DK" dirty="0" smtClean="0"/>
              <a:t>Civil ulydighed</a:t>
            </a:r>
            <a:endParaRPr lang="da-DK" dirty="0"/>
          </a:p>
        </p:txBody>
      </p:sp>
      <p:sp>
        <p:nvSpPr>
          <p:cNvPr id="3" name="Pladsholder til indhold 2"/>
          <p:cNvSpPr>
            <a:spLocks noGrp="1"/>
          </p:cNvSpPr>
          <p:nvPr>
            <p:ph idx="1"/>
          </p:nvPr>
        </p:nvSpPr>
        <p:spPr/>
        <p:txBody>
          <a:bodyPr/>
          <a:lstStyle/>
          <a:p>
            <a:r>
              <a:rPr lang="da-DK" dirty="0" smtClean="0">
                <a:latin typeface="Arial"/>
                <a:cs typeface="Arial"/>
              </a:rPr>
              <a:t>…opstår når folk bevidst, </a:t>
            </a:r>
            <a:r>
              <a:rPr lang="da-DK" b="1" dirty="0" smtClean="0">
                <a:latin typeface="Arial"/>
                <a:cs typeface="Arial"/>
              </a:rPr>
              <a:t>og ikke voldeligt</a:t>
            </a:r>
            <a:r>
              <a:rPr lang="da-DK" dirty="0" smtClean="0">
                <a:latin typeface="Arial"/>
                <a:cs typeface="Arial"/>
              </a:rPr>
              <a:t>, vælger at bryde en begrænset del af loven </a:t>
            </a:r>
          </a:p>
          <a:p>
            <a:r>
              <a:rPr lang="da-DK" dirty="0" smtClean="0">
                <a:latin typeface="Arial"/>
                <a:cs typeface="Arial"/>
              </a:rPr>
              <a:t>…skal ske i fuld åbenhed</a:t>
            </a:r>
          </a:p>
          <a:p>
            <a:r>
              <a:rPr lang="da-DK" i="1" dirty="0" smtClean="0">
                <a:latin typeface="Arial"/>
                <a:cs typeface="Arial"/>
              </a:rPr>
              <a:t>…skal påpege et kollektivt problem – og ikke anvendes til individuelle formål </a:t>
            </a:r>
          </a:p>
          <a:p>
            <a:r>
              <a:rPr lang="da-DK" dirty="0" smtClean="0">
                <a:latin typeface="Arial"/>
                <a:cs typeface="Arial"/>
              </a:rPr>
              <a:t>...har til formål at ændre – ikke at tilsidesætte en demokratisk vedtaget lov</a:t>
            </a:r>
          </a:p>
          <a:p>
            <a:r>
              <a:rPr lang="da-DK" i="1" dirty="0" smtClean="0">
                <a:solidFill>
                  <a:schemeClr val="tx1"/>
                </a:solidFill>
                <a:latin typeface="Arial"/>
                <a:cs typeface="Arial"/>
              </a:rPr>
              <a:t>…</a:t>
            </a:r>
            <a:r>
              <a:rPr lang="da-DK" i="1" dirty="0" smtClean="0">
                <a:solidFill>
                  <a:schemeClr val="tx1"/>
                </a:solidFill>
                <a:effectLst>
                  <a:innerShdw blurRad="63500" dist="50800" dir="13500000">
                    <a:prstClr val="black">
                      <a:alpha val="50000"/>
                    </a:prstClr>
                  </a:innerShdw>
                </a:effectLst>
                <a:latin typeface="Arial"/>
                <a:cs typeface="Arial"/>
              </a:rPr>
              <a:t>skal give mulighed for kollektiv eftertænksomhed, når alle andre muligheder er opbrugt </a:t>
            </a:r>
            <a:endParaRPr lang="da-DK" i="1" dirty="0">
              <a:solidFill>
                <a:schemeClr val="tx1"/>
              </a:solidFill>
              <a:effectLst>
                <a:innerShdw blurRad="63500" dist="50800" dir="13500000">
                  <a:prstClr val="black">
                    <a:alpha val="50000"/>
                  </a:prstClr>
                </a:innerShdw>
              </a:effectLst>
              <a:latin typeface="Arial"/>
              <a:cs typeface="Arial"/>
            </a:endParaRPr>
          </a:p>
        </p:txBody>
      </p:sp>
    </p:spTree>
    <p:extLst>
      <p:ext uri="{BB962C8B-B14F-4D97-AF65-F5344CB8AC3E}">
        <p14:creationId xmlns:p14="http://schemas.microsoft.com/office/powerpoint/2010/main" xmlns="" val="3022571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Andre </a:t>
            </a:r>
            <a:r>
              <a:rPr lang="da-DK" dirty="0" err="1" smtClean="0"/>
              <a:t>cu</a:t>
            </a:r>
            <a:r>
              <a:rPr lang="da-DK" dirty="0" smtClean="0"/>
              <a:t>-aktioner kan nævnes</a:t>
            </a:r>
            <a:endParaRPr lang="da-DK" dirty="0"/>
          </a:p>
        </p:txBody>
      </p:sp>
      <p:sp>
        <p:nvSpPr>
          <p:cNvPr id="3" name="Pladsholder til indhold 2"/>
          <p:cNvSpPr>
            <a:spLocks noGrp="1"/>
          </p:cNvSpPr>
          <p:nvPr>
            <p:ph idx="1"/>
          </p:nvPr>
        </p:nvSpPr>
        <p:spPr/>
        <p:txBody>
          <a:bodyPr/>
          <a:lstStyle/>
          <a:p>
            <a:r>
              <a:rPr lang="da-DK" dirty="0" smtClean="0">
                <a:latin typeface="Arial"/>
                <a:cs typeface="Arial"/>
              </a:rPr>
              <a:t>Overenskomststridige strejker</a:t>
            </a:r>
          </a:p>
          <a:p>
            <a:r>
              <a:rPr lang="da-DK" dirty="0" smtClean="0">
                <a:latin typeface="Arial"/>
                <a:cs typeface="Arial"/>
              </a:rPr>
              <a:t>Oprettelse af varmestuer og lægehjælp til personer der opholder sig ulovligt i landet</a:t>
            </a:r>
          </a:p>
          <a:p>
            <a:r>
              <a:rPr lang="da-DK" dirty="0" smtClean="0">
                <a:latin typeface="Arial"/>
                <a:cs typeface="Arial"/>
              </a:rPr>
              <a:t>Hus- og vej- besættelser</a:t>
            </a:r>
          </a:p>
          <a:p>
            <a:r>
              <a:rPr lang="da-DK" dirty="0" smtClean="0">
                <a:latin typeface="Arial"/>
                <a:cs typeface="Arial"/>
              </a:rPr>
              <a:t>Sit </a:t>
            </a:r>
            <a:r>
              <a:rPr lang="da-DK" dirty="0" err="1" smtClean="0">
                <a:latin typeface="Arial"/>
                <a:cs typeface="Arial"/>
              </a:rPr>
              <a:t>downs</a:t>
            </a:r>
            <a:r>
              <a:rPr lang="da-DK" dirty="0" smtClean="0">
                <a:latin typeface="Arial"/>
                <a:cs typeface="Arial"/>
              </a:rPr>
              <a:t>, Love in</a:t>
            </a:r>
          </a:p>
          <a:p>
            <a:r>
              <a:rPr lang="da-DK" dirty="0" smtClean="0">
                <a:latin typeface="Arial"/>
                <a:cs typeface="Arial"/>
              </a:rPr>
              <a:t>Fysisk blokade af fabrikker og transport</a:t>
            </a:r>
          </a:p>
          <a:p>
            <a:r>
              <a:rPr lang="da-DK" dirty="0" smtClean="0"/>
              <a:t>…..</a:t>
            </a:r>
            <a:endParaRPr lang="da-DK" dirty="0"/>
          </a:p>
        </p:txBody>
      </p:sp>
    </p:spTree>
    <p:extLst>
      <p:ext uri="{BB962C8B-B14F-4D97-AF65-F5344CB8AC3E}">
        <p14:creationId xmlns:p14="http://schemas.microsoft.com/office/powerpoint/2010/main" xmlns="" val="3100455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Ikke alle er enige</a:t>
            </a:r>
            <a:endParaRPr lang="da-DK" dirty="0"/>
          </a:p>
        </p:txBody>
      </p:sp>
      <p:sp>
        <p:nvSpPr>
          <p:cNvPr id="3" name="Pladsholder til indhold 2"/>
          <p:cNvSpPr>
            <a:spLocks noGrp="1"/>
          </p:cNvSpPr>
          <p:nvPr>
            <p:ph idx="1"/>
          </p:nvPr>
        </p:nvSpPr>
        <p:spPr/>
        <p:txBody>
          <a:bodyPr>
            <a:normAutofit fontScale="92500" lnSpcReduction="10000"/>
          </a:bodyPr>
          <a:lstStyle/>
          <a:p>
            <a:endParaRPr lang="en-US" dirty="0" smtClean="0"/>
          </a:p>
          <a:p>
            <a:r>
              <a:rPr lang="en-US" sz="2600" dirty="0" err="1" smtClean="0">
                <a:latin typeface="+mj-lt"/>
              </a:rPr>
              <a:t>Kaj</a:t>
            </a:r>
            <a:r>
              <a:rPr lang="en-US" sz="2600" dirty="0" smtClean="0">
                <a:latin typeface="+mj-lt"/>
              </a:rPr>
              <a:t> </a:t>
            </a:r>
            <a:r>
              <a:rPr lang="en-US" sz="2600" dirty="0" err="1">
                <a:latin typeface="+mj-lt"/>
              </a:rPr>
              <a:t>Sørlander</a:t>
            </a:r>
            <a:r>
              <a:rPr lang="en-US" sz="2600" dirty="0">
                <a:latin typeface="+mj-lt"/>
              </a:rPr>
              <a:t> </a:t>
            </a:r>
            <a:r>
              <a:rPr lang="en-US" dirty="0" err="1" smtClean="0">
                <a:latin typeface="Arial"/>
                <a:cs typeface="Arial"/>
              </a:rPr>
              <a:t>i</a:t>
            </a:r>
            <a:r>
              <a:rPr lang="en-US" dirty="0" smtClean="0">
                <a:latin typeface="Arial"/>
                <a:cs typeface="Arial"/>
              </a:rPr>
              <a:t> </a:t>
            </a:r>
            <a:r>
              <a:rPr lang="en-US" dirty="0" err="1">
                <a:latin typeface="Arial"/>
                <a:cs typeface="Arial"/>
              </a:rPr>
              <a:t>Belingske</a:t>
            </a:r>
            <a:r>
              <a:rPr lang="en-US" dirty="0">
                <a:latin typeface="Arial"/>
                <a:cs typeface="Arial"/>
              </a:rPr>
              <a:t> </a:t>
            </a:r>
            <a:r>
              <a:rPr lang="en-US" dirty="0" err="1">
                <a:latin typeface="Arial"/>
                <a:cs typeface="Arial"/>
              </a:rPr>
              <a:t>Tidende</a:t>
            </a:r>
            <a:r>
              <a:rPr lang="en-US" dirty="0">
                <a:latin typeface="Arial"/>
                <a:cs typeface="Arial"/>
              </a:rPr>
              <a:t> d. 13.10.2009</a:t>
            </a:r>
            <a:r>
              <a:rPr lang="en-US" dirty="0"/>
              <a:t>: </a:t>
            </a:r>
            <a:endParaRPr lang="en-US" dirty="0" smtClean="0"/>
          </a:p>
          <a:p>
            <a:endParaRPr lang="da-DK" dirty="0" smtClean="0"/>
          </a:p>
          <a:p>
            <a:r>
              <a:rPr lang="da-DK" dirty="0" smtClean="0">
                <a:latin typeface="Arial"/>
                <a:cs typeface="Arial"/>
              </a:rPr>
              <a:t>”Når </a:t>
            </a:r>
            <a:r>
              <a:rPr lang="da-DK" dirty="0">
                <a:latin typeface="Arial"/>
                <a:cs typeface="Arial"/>
              </a:rPr>
              <a:t>man som borger i et demokrati begår civil ulydighed, så trodser man det demokratiske </a:t>
            </a:r>
            <a:r>
              <a:rPr lang="da-DK" dirty="0" smtClean="0">
                <a:latin typeface="Arial"/>
                <a:cs typeface="Arial"/>
              </a:rPr>
              <a:t>flertal” </a:t>
            </a:r>
            <a:endParaRPr lang="en-US" dirty="0">
              <a:latin typeface="Arial"/>
              <a:cs typeface="Arial"/>
            </a:endParaRPr>
          </a:p>
          <a:p>
            <a:endParaRPr lang="en-US" dirty="0" smtClean="0">
              <a:latin typeface="Arial"/>
              <a:cs typeface="Arial"/>
            </a:endParaRPr>
          </a:p>
          <a:p>
            <a:r>
              <a:rPr lang="da-DK" dirty="0" smtClean="0">
                <a:latin typeface="Arial"/>
                <a:cs typeface="Arial"/>
              </a:rPr>
              <a:t>”Det skærer imod </a:t>
            </a:r>
            <a:r>
              <a:rPr lang="da-DK" dirty="0">
                <a:latin typeface="Arial"/>
                <a:cs typeface="Arial"/>
              </a:rPr>
              <a:t>enhver moralsk retfærdighedssans at se velstillede være villige til at begå civil ulydighed for at gennemtvinge en liberalisering af asylpolitikken, hvis konsekvenser ikke først og fremmest bæres af dem selv, men af de </a:t>
            </a:r>
            <a:r>
              <a:rPr lang="da-DK" dirty="0" smtClean="0">
                <a:latin typeface="Arial"/>
                <a:cs typeface="Arial"/>
              </a:rPr>
              <a:t>svageste”</a:t>
            </a:r>
            <a:endParaRPr lang="da-DK" dirty="0">
              <a:latin typeface="Arial"/>
              <a:cs typeface="Arial"/>
            </a:endParaRPr>
          </a:p>
        </p:txBody>
      </p:sp>
    </p:spTree>
    <p:extLst>
      <p:ext uri="{BB962C8B-B14F-4D97-AF65-F5344CB8AC3E}">
        <p14:creationId xmlns:p14="http://schemas.microsoft.com/office/powerpoint/2010/main" xmlns="" val="15466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Et lille Lysbilledshow</a:t>
            </a:r>
            <a:endParaRPr lang="da-DK" dirty="0"/>
          </a:p>
        </p:txBody>
      </p:sp>
      <p:sp>
        <p:nvSpPr>
          <p:cNvPr id="5" name="Pladsholder til tekst 4"/>
          <p:cNvSpPr>
            <a:spLocks noGrp="1"/>
          </p:cNvSpPr>
          <p:nvPr>
            <p:ph type="body" idx="1"/>
          </p:nvPr>
        </p:nvSpPr>
        <p:spPr/>
        <p:txBody>
          <a:bodyPr>
            <a:normAutofit lnSpcReduction="10000"/>
          </a:bodyPr>
          <a:lstStyle/>
          <a:p>
            <a:r>
              <a:rPr lang="da-DK" dirty="0" smtClean="0">
                <a:latin typeface="Arial"/>
                <a:cs typeface="Arial"/>
              </a:rPr>
              <a:t>Tænk over hvad der er fælles for disse billeder</a:t>
            </a:r>
            <a:endParaRPr lang="da-DK" dirty="0">
              <a:latin typeface="Arial"/>
              <a:cs typeface="Arial"/>
            </a:endParaRPr>
          </a:p>
        </p:txBody>
      </p:sp>
    </p:spTree>
    <p:extLst>
      <p:ext uri="{BB962C8B-B14F-4D97-AF65-F5344CB8AC3E}">
        <p14:creationId xmlns:p14="http://schemas.microsoft.com/office/powerpoint/2010/main" xmlns="" val="1030436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4572000"/>
            <a:ext cx="7621906" cy="1600200"/>
          </a:xfrm>
        </p:spPr>
        <p:txBody>
          <a:bodyPr>
            <a:normAutofit/>
          </a:bodyPr>
          <a:lstStyle/>
          <a:p>
            <a:r>
              <a:rPr lang="da-DK" sz="4800" dirty="0" smtClean="0"/>
              <a:t>Terror eller aktiv demokrati?</a:t>
            </a:r>
            <a:endParaRPr lang="da-DK" sz="4800" dirty="0"/>
          </a:p>
        </p:txBody>
      </p:sp>
      <p:sp>
        <p:nvSpPr>
          <p:cNvPr id="3" name="Pladsholder til indhold 2"/>
          <p:cNvSpPr>
            <a:spLocks noGrp="1"/>
          </p:cNvSpPr>
          <p:nvPr>
            <p:ph idx="1"/>
          </p:nvPr>
        </p:nvSpPr>
        <p:spPr>
          <a:xfrm>
            <a:off x="762000" y="685799"/>
            <a:ext cx="7543800" cy="4576754"/>
          </a:xfrm>
        </p:spPr>
        <p:txBody>
          <a:bodyPr>
            <a:normAutofit fontScale="92500" lnSpcReduction="10000"/>
          </a:bodyPr>
          <a:lstStyle/>
          <a:p>
            <a:r>
              <a:rPr lang="da-DK" b="1" dirty="0">
                <a:latin typeface="Arial"/>
                <a:cs typeface="Arial"/>
              </a:rPr>
              <a:t>Et synspunkt er, at det er at sammenligne med terror:</a:t>
            </a:r>
            <a:r>
              <a:rPr lang="da-DK" dirty="0">
                <a:latin typeface="Arial"/>
                <a:cs typeface="Arial"/>
              </a:rPr>
              <a:t> ”Ekstremismen tager til. Flere og flere mener sig berettiget til at tage sig selv til rette. Optøjerne på Nørrebro. Kirkebesættere. Østerild. Og ekstremismens hidtil mest sataniske fjæs nu i Norge. Det er 70’erne om igen. De næste år handler om demokratiets og retsstatens klippegrund. Nok er nok. Enten er man med. Eller også imod” (Søren Pind)</a:t>
            </a:r>
          </a:p>
          <a:p>
            <a:r>
              <a:rPr lang="da-DK" b="1" dirty="0">
                <a:latin typeface="Arial"/>
                <a:cs typeface="Arial"/>
              </a:rPr>
              <a:t>Et andet synspunkt er, at det er mindretallets sidste nødråb:</a:t>
            </a:r>
            <a:r>
              <a:rPr lang="da-DK" dirty="0">
                <a:latin typeface="Arial"/>
                <a:cs typeface="Arial"/>
              </a:rPr>
              <a:t> ” Det er mindretallets sidste desperate skridt i forsøget på at råbe magthaverne op og få dem til at lytte. Hvis man oplever noget, man mener, er dybt uretfærdigt og krænkede, så er det kun med til at udvikle demokratiet, at man handler” (Toni </a:t>
            </a:r>
            <a:r>
              <a:rPr lang="da-DK" dirty="0" err="1">
                <a:latin typeface="Arial"/>
                <a:cs typeface="Arial"/>
              </a:rPr>
              <a:t>Liversage</a:t>
            </a:r>
            <a:r>
              <a:rPr lang="da-DK" dirty="0">
                <a:latin typeface="Arial"/>
                <a:cs typeface="Arial"/>
              </a:rPr>
              <a:t>)</a:t>
            </a:r>
          </a:p>
          <a:p>
            <a:endParaRPr lang="da-DK" dirty="0"/>
          </a:p>
        </p:txBody>
      </p:sp>
    </p:spTree>
    <p:extLst>
      <p:ext uri="{BB962C8B-B14F-4D97-AF65-F5344CB8AC3E}">
        <p14:creationId xmlns:p14="http://schemas.microsoft.com/office/powerpoint/2010/main" xmlns="" val="339619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Demokrati og </a:t>
            </a:r>
            <a:br>
              <a:rPr lang="da-DK" dirty="0" smtClean="0"/>
            </a:br>
            <a:r>
              <a:rPr lang="da-DK" dirty="0" smtClean="0"/>
              <a:t>Civil ulydighed</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latin typeface="+mj-lt"/>
                <a:cs typeface="Arial"/>
              </a:rPr>
              <a:t>Hal Koch</a:t>
            </a:r>
            <a:r>
              <a:rPr lang="da-DK" dirty="0" smtClean="0">
                <a:latin typeface="Arial"/>
                <a:cs typeface="Arial"/>
              </a:rPr>
              <a:t>, Hvad er Demokrati (1945)?</a:t>
            </a:r>
          </a:p>
          <a:p>
            <a:r>
              <a:rPr lang="da-DK" dirty="0" smtClean="0">
                <a:latin typeface="Arial"/>
                <a:cs typeface="Arial"/>
              </a:rPr>
              <a:t>”Ofte </a:t>
            </a:r>
            <a:r>
              <a:rPr lang="da-DK" dirty="0">
                <a:latin typeface="Arial"/>
                <a:cs typeface="Arial"/>
              </a:rPr>
              <a:t>har man - til skade for demokratiets anseelse betragtet selve afstemningen som det væsentlige. Var en ting blot vedtaget ved afstemning, var der ingen tvivl om dens berettigelse. Så var demokratisk set alt i orden. Så let går det imidlertid ikke. Ellers ville der ikke - demokratisk set - være noget at </a:t>
            </a:r>
            <a:r>
              <a:rPr lang="da-DK" dirty="0" smtClean="0">
                <a:latin typeface="Arial"/>
                <a:cs typeface="Arial"/>
              </a:rPr>
              <a:t>bebrejde nazismen i Tyskland, </a:t>
            </a:r>
            <a:r>
              <a:rPr lang="da-DK" dirty="0">
                <a:latin typeface="Arial"/>
                <a:cs typeface="Arial"/>
              </a:rPr>
              <a:t>og der findes adskillige stater, hvor enhver afstemning, hvis den da overhovedet er mulig, ville medføre et rent autoritært styre. Værre er det imidlertid, at man ud fra denne overvurdering af "afstemningen" næsten med indre nødvendighed tvinges over i den konsekvens, som mere end noget andet har bidraget til at bringe demokratiet i vanry, nemlig den påstand, at det altid er flertallet, som har ret. For enhver, der tænker sig lidt om, er dette jo en uhyrlighed"</a:t>
            </a:r>
          </a:p>
        </p:txBody>
      </p:sp>
    </p:spTree>
    <p:extLst>
      <p:ext uri="{BB962C8B-B14F-4D97-AF65-F5344CB8AC3E}">
        <p14:creationId xmlns:p14="http://schemas.microsoft.com/office/powerpoint/2010/main" xmlns="" val="1484354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Sidste mulighed – også i et demokrati</a:t>
            </a:r>
            <a:endParaRPr lang="da-DK" dirty="0"/>
          </a:p>
        </p:txBody>
      </p:sp>
      <p:sp>
        <p:nvSpPr>
          <p:cNvPr id="3" name="Pladsholder til indhold 2"/>
          <p:cNvSpPr>
            <a:spLocks noGrp="1"/>
          </p:cNvSpPr>
          <p:nvPr>
            <p:ph idx="1"/>
          </p:nvPr>
        </p:nvSpPr>
        <p:spPr/>
        <p:txBody>
          <a:bodyPr>
            <a:normAutofit lnSpcReduction="10000"/>
          </a:bodyPr>
          <a:lstStyle/>
          <a:p>
            <a:r>
              <a:rPr lang="da-DK" dirty="0" smtClean="0">
                <a:latin typeface="Arial"/>
                <a:cs typeface="Arial"/>
              </a:rPr>
              <a:t>Civil ulydighed sætter ikke spørgsmål ved retsstaten og folkestyret som sådan. Formålet er ikke at nedbryde den demokratiske stat, men som mindretal at påpege, at respekten over for ens samvittighed i visse situationer står over respekten for loven</a:t>
            </a:r>
          </a:p>
          <a:p>
            <a:r>
              <a:rPr lang="da-DK" dirty="0" smtClean="0">
                <a:latin typeface="Arial"/>
                <a:cs typeface="Arial"/>
              </a:rPr>
              <a:t>Civil ulydighed er sidste udvej, når andre muligheder er udtømte, fx oplysning, læserbreve, foredrag og demonstrationer</a:t>
            </a:r>
            <a:endParaRPr lang="da-DK" b="1" dirty="0">
              <a:latin typeface="Arial"/>
              <a:cs typeface="Arial"/>
            </a:endParaRPr>
          </a:p>
          <a:p>
            <a:r>
              <a:rPr lang="da-DK" dirty="0" smtClean="0">
                <a:latin typeface="Arial"/>
                <a:cs typeface="Arial"/>
              </a:rPr>
              <a:t>Piet Hein: ”</a:t>
            </a:r>
            <a:r>
              <a:rPr lang="da-DK" dirty="0">
                <a:latin typeface="Arial"/>
                <a:cs typeface="Arial"/>
              </a:rPr>
              <a:t>Vil du ændre på verden med held, begynd i dens centrum, begynd med </a:t>
            </a:r>
            <a:r>
              <a:rPr lang="da-DK" b="1" dirty="0">
                <a:latin typeface="Arial"/>
                <a:cs typeface="Arial"/>
              </a:rPr>
              <a:t>dig </a:t>
            </a:r>
            <a:r>
              <a:rPr lang="da-DK" b="1" dirty="0" smtClean="0">
                <a:latin typeface="Arial"/>
                <a:cs typeface="Arial"/>
              </a:rPr>
              <a:t>selv</a:t>
            </a:r>
            <a:r>
              <a:rPr lang="da-DK" dirty="0" smtClean="0">
                <a:latin typeface="Arial"/>
                <a:cs typeface="Arial"/>
              </a:rPr>
              <a:t>”</a:t>
            </a:r>
            <a:endParaRPr lang="da-DK" dirty="0">
              <a:latin typeface="Arial"/>
              <a:cs typeface="Arial"/>
            </a:endParaRPr>
          </a:p>
          <a:p>
            <a:endParaRPr lang="da-DK" dirty="0" smtClean="0">
              <a:latin typeface="Arial"/>
              <a:cs typeface="Arial"/>
            </a:endParaRPr>
          </a:p>
        </p:txBody>
      </p:sp>
    </p:spTree>
    <p:extLst>
      <p:ext uri="{BB962C8B-B14F-4D97-AF65-F5344CB8AC3E}">
        <p14:creationId xmlns:p14="http://schemas.microsoft.com/office/powerpoint/2010/main" xmlns="" val="4107777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800" dirty="0" smtClean="0"/>
              <a:t>Den barmhjertige samaritaner </a:t>
            </a:r>
            <a:br>
              <a:rPr lang="da-DK" sz="3800" dirty="0" smtClean="0"/>
            </a:br>
            <a:r>
              <a:rPr lang="da-DK" sz="3800" dirty="0" smtClean="0"/>
              <a:t>(Lukas kap. 10, vers 25-37)</a:t>
            </a:r>
            <a:endParaRPr lang="da-DK" sz="3800" dirty="0"/>
          </a:p>
        </p:txBody>
      </p:sp>
      <p:sp>
        <p:nvSpPr>
          <p:cNvPr id="3" name="Pladsholder til indhold 2"/>
          <p:cNvSpPr>
            <a:spLocks noGrp="1"/>
          </p:cNvSpPr>
          <p:nvPr>
            <p:ph idx="1"/>
          </p:nvPr>
        </p:nvSpPr>
        <p:spPr/>
        <p:txBody>
          <a:bodyPr>
            <a:normAutofit/>
          </a:bodyPr>
          <a:lstStyle/>
          <a:p>
            <a:r>
              <a:rPr lang="da-DK" sz="1700" smtClean="0">
                <a:latin typeface="Arial"/>
                <a:cs typeface="Arial"/>
              </a:rPr>
              <a:t>Barmhjertighed </a:t>
            </a:r>
            <a:r>
              <a:rPr lang="da-DK" sz="1700" dirty="0" smtClean="0">
                <a:latin typeface="Arial"/>
                <a:cs typeface="Arial"/>
              </a:rPr>
              <a:t>kan </a:t>
            </a:r>
            <a:r>
              <a:rPr lang="da-DK" sz="1700" dirty="0">
                <a:latin typeface="Arial"/>
                <a:cs typeface="Arial"/>
              </a:rPr>
              <a:t>ikke opdeles i lovlige og ikke lovlige handlinger. Medfølelse melder sig spontant i en given situation, uden at man har villet det, eller har besluttet sig for det. Samaritaneren, der for øvrigt var forhadt af datidens magthavere, gjorde dét som hverken præsten eller tempeltjeneren, mente loven eller sædvanen krævede – nemlig at vise barmhjertelighed over for en mand, der var blevet voldeligt overfaldet. Det hører med til historien, at den overfaldne i forhold til datidens religiøse opfattelse var kommet i en selvforskyldt situation. Det var så at sige </a:t>
            </a:r>
            <a:r>
              <a:rPr lang="da-DK" sz="1700" i="1" dirty="0">
                <a:latin typeface="Arial"/>
                <a:cs typeface="Arial"/>
              </a:rPr>
              <a:t>hans</a:t>
            </a:r>
            <a:r>
              <a:rPr lang="da-DK" sz="1700" dirty="0">
                <a:latin typeface="Arial"/>
                <a:cs typeface="Arial"/>
              </a:rPr>
              <a:t> egen skæbne, og dermed hans eget ansvar. Derfor handlede både præsten og tempeltjeneren, som de </a:t>
            </a:r>
            <a:r>
              <a:rPr lang="da-DK" sz="1700" dirty="0" smtClean="0">
                <a:latin typeface="Arial"/>
                <a:cs typeface="Arial"/>
              </a:rPr>
              <a:t>gjorde. </a:t>
            </a:r>
          </a:p>
          <a:p>
            <a:r>
              <a:rPr lang="da-DK" sz="1700" dirty="0" smtClean="0">
                <a:latin typeface="Arial"/>
                <a:cs typeface="Arial"/>
              </a:rPr>
              <a:t>Fortællingen </a:t>
            </a:r>
            <a:r>
              <a:rPr lang="da-DK" sz="1700" dirty="0">
                <a:latin typeface="Arial"/>
                <a:cs typeface="Arial"/>
              </a:rPr>
              <a:t>siger altså noget om retfærdighed. Det retfærdige viste sig at være det uretfærdige, mens det uretfærdige var det </a:t>
            </a:r>
            <a:r>
              <a:rPr lang="da-DK" sz="1700" dirty="0" smtClean="0">
                <a:latin typeface="Arial"/>
                <a:cs typeface="Arial"/>
              </a:rPr>
              <a:t>retfærdige</a:t>
            </a:r>
            <a:r>
              <a:rPr lang="da-DK" sz="1700" dirty="0">
                <a:latin typeface="Arial"/>
                <a:cs typeface="Arial"/>
              </a:rPr>
              <a:t>. Hjælp til et menneske i umiddelbar nød kræver ingen lov. Det være over for den syndige, den urene, den fortabte eller den fremmede. </a:t>
            </a:r>
          </a:p>
        </p:txBody>
      </p:sp>
    </p:spTree>
    <p:extLst>
      <p:ext uri="{BB962C8B-B14F-4D97-AF65-F5344CB8AC3E}">
        <p14:creationId xmlns:p14="http://schemas.microsoft.com/office/powerpoint/2010/main" xmlns="" val="3732723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Konflikt mellem lov og samvittighed</a:t>
            </a:r>
            <a:endParaRPr lang="da-DK" dirty="0"/>
          </a:p>
        </p:txBody>
      </p:sp>
      <p:sp>
        <p:nvSpPr>
          <p:cNvPr id="3" name="Pladsholder til indhold 2"/>
          <p:cNvSpPr>
            <a:spLocks noGrp="1"/>
          </p:cNvSpPr>
          <p:nvPr>
            <p:ph idx="1"/>
          </p:nvPr>
        </p:nvSpPr>
        <p:spPr/>
        <p:txBody>
          <a:bodyPr/>
          <a:lstStyle/>
          <a:p>
            <a:r>
              <a:rPr lang="da-DK" dirty="0" smtClean="0">
                <a:latin typeface="Arial"/>
                <a:cs typeface="Arial"/>
              </a:rPr>
              <a:t>Under Brorson-aktionen i 2009 blev </a:t>
            </a:r>
            <a:r>
              <a:rPr lang="da-DK" b="1" dirty="0" smtClean="0">
                <a:latin typeface="Arial"/>
                <a:cs typeface="Arial"/>
              </a:rPr>
              <a:t>Leif Bork Hansen</a:t>
            </a:r>
            <a:r>
              <a:rPr lang="da-DK" dirty="0" smtClean="0">
                <a:latin typeface="Arial"/>
                <a:cs typeface="Arial"/>
              </a:rPr>
              <a:t> af DR bl.a. spurgt, om han fortrød sine handlinger 11 år tidligere. Til det svarede han: ”</a:t>
            </a:r>
            <a:r>
              <a:rPr lang="da-DK" dirty="0">
                <a:latin typeface="Arial"/>
                <a:cs typeface="Arial"/>
              </a:rPr>
              <a:t> </a:t>
            </a:r>
            <a:r>
              <a:rPr lang="da-DK" dirty="0" smtClean="0">
                <a:latin typeface="Arial"/>
                <a:cs typeface="Arial"/>
              </a:rPr>
              <a:t>Nej </a:t>
            </a:r>
            <a:r>
              <a:rPr lang="da-DK" dirty="0">
                <a:latin typeface="Arial"/>
                <a:cs typeface="Arial"/>
              </a:rPr>
              <a:t>bestemt ikke. Men vi kommer ud til en kant, hvor problemet er, at man kommer i konflikt med samvittighed og landets </a:t>
            </a:r>
            <a:r>
              <a:rPr lang="da-DK" dirty="0" smtClean="0">
                <a:latin typeface="Arial"/>
                <a:cs typeface="Arial"/>
              </a:rPr>
              <a:t>love”. Og senere sagde han: ”</a:t>
            </a:r>
            <a:r>
              <a:rPr lang="da-DK" dirty="0">
                <a:latin typeface="Arial"/>
                <a:cs typeface="Arial"/>
              </a:rPr>
              <a:t> - Vi er kun det som staten gør os til. Det er vigtigt, at vi ikke overskrider den grænse, hvor man ikke længere behandler andre som et menneske, men snarere som et </a:t>
            </a:r>
            <a:r>
              <a:rPr lang="da-DK" dirty="0" smtClean="0">
                <a:latin typeface="Arial"/>
                <a:cs typeface="Arial"/>
              </a:rPr>
              <a:t>dyr”  </a:t>
            </a:r>
            <a:endParaRPr lang="da-DK" dirty="0">
              <a:latin typeface="Arial"/>
              <a:cs typeface="Arial"/>
            </a:endParaRPr>
          </a:p>
        </p:txBody>
      </p:sp>
    </p:spTree>
    <p:extLst>
      <p:ext uri="{BB962C8B-B14F-4D97-AF65-F5344CB8AC3E}">
        <p14:creationId xmlns:p14="http://schemas.microsoft.com/office/powerpoint/2010/main" xmlns="" val="3559297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Vil du vide mere…..</a:t>
            </a:r>
            <a:endParaRPr lang="da-DK" dirty="0"/>
          </a:p>
        </p:txBody>
      </p:sp>
      <p:pic>
        <p:nvPicPr>
          <p:cNvPr id="4" name="Pladsholder til indhold 3"/>
          <p:cNvPicPr>
            <a:picLocks noGrp="1"/>
          </p:cNvPicPr>
          <p:nvPr>
            <p:ph idx="1"/>
          </p:nvPr>
        </p:nvPicPr>
        <p:blipFill rotWithShape="1">
          <a:blip r:embed="rId2" cstate="print">
            <a:extLst>
              <a:ext uri="{28A0092B-C50C-407E-A947-70E740481C1C}">
                <a14:useLocalDpi xmlns:a14="http://schemas.microsoft.com/office/drawing/2010/main" xmlns="" val="0"/>
              </a:ext>
            </a:extLst>
          </a:blip>
          <a:srcRect l="-125594" r="-112210" b="-1981"/>
          <a:stretch/>
        </p:blipFill>
        <p:spPr bwMode="auto">
          <a:xfrm>
            <a:off x="-3617913" y="544513"/>
            <a:ext cx="15070138" cy="4396555"/>
          </a:xfrm>
          <a:prstGeom prst="rect">
            <a:avLst/>
          </a:prstGeom>
          <a:noFill/>
          <a:ln>
            <a:noFill/>
          </a:ln>
        </p:spPr>
      </p:pic>
    </p:spTree>
    <p:extLst>
      <p:ext uri="{BB962C8B-B14F-4D97-AF65-F5344CB8AC3E}">
        <p14:creationId xmlns:p14="http://schemas.microsoft.com/office/powerpoint/2010/main" xmlns="" val="2911058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Men protestér…</a:t>
            </a:r>
            <a:endParaRPr lang="da-DK" dirty="0"/>
          </a:p>
        </p:txBody>
      </p:sp>
      <p:pic>
        <p:nvPicPr>
          <p:cNvPr id="4" name="Pladsholder til indhold 3" descr="Benny.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l="-14296" r="-14296"/>
          <a:stretch>
            <a:fillRect/>
          </a:stretch>
        </p:blipFill>
        <p:spPr/>
      </p:pic>
    </p:spTree>
    <p:extLst>
      <p:ext uri="{BB962C8B-B14F-4D97-AF65-F5344CB8AC3E}">
        <p14:creationId xmlns:p14="http://schemas.microsoft.com/office/powerpoint/2010/main" xmlns="" val="60748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og hold fanen højt</a:t>
            </a:r>
            <a:endParaRPr lang="da-DK" dirty="0"/>
          </a:p>
        </p:txBody>
      </p:sp>
      <p:pic>
        <p:nvPicPr>
          <p:cNvPr id="5" name="Pladsholder til indhold 4" descr="Helger med flaget.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l="-14296" r="-14296"/>
          <a:stretch>
            <a:fillRect/>
          </a:stretch>
        </p:blipFill>
        <p:spPr/>
      </p:pic>
    </p:spTree>
    <p:extLst>
      <p:ext uri="{BB962C8B-B14F-4D97-AF65-F5344CB8AC3E}">
        <p14:creationId xmlns:p14="http://schemas.microsoft.com/office/powerpoint/2010/main" xmlns="" val="1533538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Tak for opmærksomheden</a:t>
            </a:r>
            <a:endParaRPr lang="da-DK" dirty="0"/>
          </a:p>
        </p:txBody>
      </p:sp>
      <p:pic>
        <p:nvPicPr>
          <p:cNvPr id="4" name="Pladsholder til indhold 3" descr="Højt humør.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l="-14296" r="-14296"/>
          <a:stretch>
            <a:fillRect/>
          </a:stretch>
        </p:blipFill>
        <p:spPr/>
      </p:pic>
    </p:spTree>
    <p:extLst>
      <p:ext uri="{BB962C8B-B14F-4D97-AF65-F5344CB8AC3E}">
        <p14:creationId xmlns:p14="http://schemas.microsoft.com/office/powerpoint/2010/main" xmlns="" val="129444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Forsvarsløs men stærk</a:t>
            </a:r>
            <a:endParaRPr lang="da-DK" dirty="0"/>
          </a:p>
        </p:txBody>
      </p:sp>
      <p:pic>
        <p:nvPicPr>
          <p:cNvPr id="4" name="Pladsholder til indhold 3"/>
          <p:cNvPicPr>
            <a:picLocks noGrp="1"/>
          </p:cNvPicPr>
          <p:nvPr>
            <p:ph idx="1"/>
          </p:nvPr>
        </p:nvPicPr>
        <p:blipFill>
          <a:blip r:embed="rId2" cstate="print">
            <a:extLst>
              <a:ext uri="{28A0092B-C50C-407E-A947-70E740481C1C}">
                <a14:useLocalDpi xmlns:a14="http://schemas.microsoft.com/office/drawing/2010/main" xmlns="" val="0"/>
              </a:ext>
            </a:extLst>
          </a:blip>
          <a:srcRect t="17320" b="17320"/>
          <a:stretch>
            <a:fillRect/>
          </a:stretch>
        </p:blipFill>
        <p:spPr bwMode="auto">
          <a:prstGeom prst="rect">
            <a:avLst/>
          </a:prstGeom>
          <a:noFill/>
          <a:ln>
            <a:noFill/>
          </a:ln>
        </p:spPr>
      </p:pic>
    </p:spTree>
    <p:extLst>
      <p:ext uri="{BB962C8B-B14F-4D97-AF65-F5344CB8AC3E}">
        <p14:creationId xmlns:p14="http://schemas.microsoft.com/office/powerpoint/2010/main" xmlns="" val="1695640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En drøm der gjorde en stor forskel</a:t>
            </a:r>
            <a:endParaRPr lang="da-DK" dirty="0"/>
          </a:p>
        </p:txBody>
      </p:sp>
      <p:pic>
        <p:nvPicPr>
          <p:cNvPr id="9" name="Pladsholder til indhold 8"/>
          <p:cNvPicPr>
            <a:picLocks noGrp="1"/>
          </p:cNvPicPr>
          <p:nvPr>
            <p:ph idx="1"/>
          </p:nvPr>
        </p:nvPicPr>
        <p:blipFill>
          <a:blip r:embed="rId2" cstate="print">
            <a:extLst>
              <a:ext uri="{28A0092B-C50C-407E-A947-70E740481C1C}">
                <a14:useLocalDpi xmlns:a14="http://schemas.microsoft.com/office/drawing/2010/main" xmlns="" val="0"/>
              </a:ext>
            </a:extLst>
          </a:blip>
          <a:srcRect l="-47059" r="-47059"/>
          <a:stretch>
            <a:fillRect/>
          </a:stretch>
        </p:blipFill>
        <p:spPr bwMode="auto">
          <a:xfrm>
            <a:off x="762000" y="685800"/>
            <a:ext cx="7543800" cy="3886200"/>
          </a:xfrm>
          <a:prstGeom prst="rect">
            <a:avLst/>
          </a:prstGeom>
          <a:noFill/>
          <a:ln>
            <a:noFill/>
          </a:ln>
        </p:spPr>
      </p:pic>
    </p:spTree>
    <p:extLst>
      <p:ext uri="{BB962C8B-B14F-4D97-AF65-F5344CB8AC3E}">
        <p14:creationId xmlns:p14="http://schemas.microsoft.com/office/powerpoint/2010/main" xmlns="" val="2185040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Et fløjlsvink</a:t>
            </a:r>
            <a:endParaRPr lang="da-DK" dirty="0"/>
          </a:p>
        </p:txBody>
      </p:sp>
      <p:pic>
        <p:nvPicPr>
          <p:cNvPr id="4" name="Pladsholder til indhold 3"/>
          <p:cNvPicPr>
            <a:picLocks noGrp="1"/>
          </p:cNvPicPr>
          <p:nvPr>
            <p:ph idx="1"/>
          </p:nvPr>
        </p:nvPicPr>
        <p:blipFill>
          <a:blip r:embed="rId2" cstate="email">
            <a:extLst>
              <a:ext uri="{28A0092B-C50C-407E-A947-70E740481C1C}">
                <a14:useLocalDpi xmlns:a14="http://schemas.microsoft.com/office/drawing/2010/main" xmlns="" val="0"/>
              </a:ext>
            </a:extLst>
          </a:blip>
          <a:srcRect l="-22036" r="-22036"/>
          <a:stretch>
            <a:fillRect/>
          </a:stretch>
        </p:blipFill>
        <p:spPr bwMode="auto">
          <a:prstGeom prst="rect">
            <a:avLst/>
          </a:prstGeom>
          <a:noFill/>
          <a:ln>
            <a:noFill/>
          </a:ln>
        </p:spPr>
      </p:pic>
    </p:spTree>
    <p:extLst>
      <p:ext uri="{BB962C8B-B14F-4D97-AF65-F5344CB8AC3E}">
        <p14:creationId xmlns:p14="http://schemas.microsoft.com/office/powerpoint/2010/main" xmlns="" val="1218458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Modet til at stå fast</a:t>
            </a:r>
            <a:endParaRPr lang="da-DK" dirty="0"/>
          </a:p>
        </p:txBody>
      </p:sp>
      <p:pic>
        <p:nvPicPr>
          <p:cNvPr id="4" name="Pladsholder til indhold 3"/>
          <p:cNvPicPr>
            <a:picLocks noGrp="1"/>
          </p:cNvPicPr>
          <p:nvPr>
            <p:ph idx="1"/>
          </p:nvPr>
        </p:nvPicPr>
        <p:blipFill>
          <a:blip r:embed="rId2" cstate="print">
            <a:extLst>
              <a:ext uri="{28A0092B-C50C-407E-A947-70E740481C1C}">
                <a14:useLocalDpi xmlns:a14="http://schemas.microsoft.com/office/drawing/2010/main" xmlns="" val="0"/>
              </a:ext>
            </a:extLst>
          </a:blip>
          <a:srcRect l="-12619" r="-12619"/>
          <a:stretch>
            <a:fillRect/>
          </a:stretch>
        </p:blipFill>
        <p:spPr bwMode="auto">
          <a:prstGeom prst="rect">
            <a:avLst/>
          </a:prstGeom>
          <a:noFill/>
          <a:ln>
            <a:noFill/>
          </a:ln>
        </p:spPr>
      </p:pic>
    </p:spTree>
    <p:extLst>
      <p:ext uri="{BB962C8B-B14F-4D97-AF65-F5344CB8AC3E}">
        <p14:creationId xmlns:p14="http://schemas.microsoft.com/office/powerpoint/2010/main" xmlns="" val="2370069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Fra forbryder </a:t>
            </a:r>
            <a:r>
              <a:rPr lang="da-DK" smtClean="0"/>
              <a:t>til frihedshelt</a:t>
            </a:r>
            <a:endParaRPr lang="da-DK" dirty="0"/>
          </a:p>
        </p:txBody>
      </p:sp>
      <p:pic>
        <p:nvPicPr>
          <p:cNvPr id="4" name="Pladsholder til indhold 3" descr="http://www.nelsonmandelas.com/images/categories/public/nelson-mandela-fist.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5525" y="723900"/>
            <a:ext cx="4476750" cy="3810000"/>
          </a:xfrm>
          <a:prstGeom prst="rect">
            <a:avLst/>
          </a:prstGeom>
          <a:noFill/>
          <a:ln>
            <a:noFill/>
          </a:ln>
        </p:spPr>
      </p:pic>
    </p:spTree>
    <p:extLst>
      <p:ext uri="{BB962C8B-B14F-4D97-AF65-F5344CB8AC3E}">
        <p14:creationId xmlns:p14="http://schemas.microsoft.com/office/powerpoint/2010/main" xmlns="" val="1646444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Fredelig protest med enorm virkning</a:t>
            </a:r>
            <a:endParaRPr lang="da-DK" dirty="0"/>
          </a:p>
        </p:txBody>
      </p:sp>
      <p:pic>
        <p:nvPicPr>
          <p:cNvPr id="4" name="Pladsholder til indhold 3"/>
          <p:cNvPicPr>
            <a:picLocks noGrp="1"/>
          </p:cNvPicPr>
          <p:nvPr>
            <p:ph idx="1"/>
          </p:nvPr>
        </p:nvPicPr>
        <p:blipFill>
          <a:blip r:embed="rId2" cstate="print">
            <a:extLst>
              <a:ext uri="{28A0092B-C50C-407E-A947-70E740481C1C}">
                <a14:useLocalDpi xmlns:a14="http://schemas.microsoft.com/office/drawing/2010/main" xmlns="" val="0"/>
              </a:ext>
            </a:extLst>
          </a:blip>
          <a:srcRect t="10760" b="10760"/>
          <a:stretch>
            <a:fillRect/>
          </a:stretch>
        </p:blipFill>
        <p:spPr bwMode="auto">
          <a:prstGeom prst="rect">
            <a:avLst/>
          </a:prstGeom>
          <a:noFill/>
          <a:ln>
            <a:noFill/>
          </a:ln>
        </p:spPr>
      </p:pic>
    </p:spTree>
    <p:extLst>
      <p:ext uri="{BB962C8B-B14F-4D97-AF65-F5344CB8AC3E}">
        <p14:creationId xmlns:p14="http://schemas.microsoft.com/office/powerpoint/2010/main" xmlns="" val="383896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En præst der stod til 20 dages fængsel</a:t>
            </a:r>
            <a:endParaRPr lang="da-DK" dirty="0"/>
          </a:p>
        </p:txBody>
      </p:sp>
      <p:pic>
        <p:nvPicPr>
          <p:cNvPr id="4" name="Pladsholder til indhold 3"/>
          <p:cNvPicPr>
            <a:picLocks noGrp="1"/>
          </p:cNvPicPr>
          <p:nvPr>
            <p:ph idx="1"/>
          </p:nvPr>
        </p:nvPicPr>
        <p:blipFill>
          <a:blip r:embed="rId2" cstate="print">
            <a:extLst>
              <a:ext uri="{28A0092B-C50C-407E-A947-70E740481C1C}">
                <a14:useLocalDpi xmlns:a14="http://schemas.microsoft.com/office/drawing/2010/main" xmlns="" val="0"/>
              </a:ext>
            </a:extLst>
          </a:blip>
          <a:srcRect t="13288" b="13288"/>
          <a:stretch>
            <a:fillRect/>
          </a:stretch>
        </p:blipFill>
        <p:spPr bwMode="auto">
          <a:prstGeom prst="rect">
            <a:avLst/>
          </a:prstGeom>
          <a:noFill/>
          <a:ln>
            <a:noFill/>
          </a:ln>
        </p:spPr>
      </p:pic>
    </p:spTree>
    <p:extLst>
      <p:ext uri="{BB962C8B-B14F-4D97-AF65-F5344CB8AC3E}">
        <p14:creationId xmlns:p14="http://schemas.microsoft.com/office/powerpoint/2010/main" xmlns="" val="3627323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vispapi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Avispapir.thmx</Template>
  <TotalTime>301</TotalTime>
  <Words>1147</Words>
  <Application>Microsoft Office PowerPoint</Application>
  <PresentationFormat>Skærmshow (4:3)</PresentationFormat>
  <Paragraphs>77</Paragraphs>
  <Slides>28</Slides>
  <Notes>0</Notes>
  <HiddenSlides>0</HiddenSlides>
  <MMClips>0</MMClips>
  <ScaleCrop>false</ScaleCrop>
  <HeadingPairs>
    <vt:vector size="4" baseType="variant">
      <vt:variant>
        <vt:lpstr>Tema</vt:lpstr>
      </vt:variant>
      <vt:variant>
        <vt:i4>1</vt:i4>
      </vt:variant>
      <vt:variant>
        <vt:lpstr>Diastitler</vt:lpstr>
      </vt:variant>
      <vt:variant>
        <vt:i4>28</vt:i4>
      </vt:variant>
    </vt:vector>
  </HeadingPairs>
  <TitlesOfParts>
    <vt:vector size="29" baseType="lpstr">
      <vt:lpstr>Avispapir</vt:lpstr>
      <vt:lpstr>Civil ulydighed som politisk aktionsform</vt:lpstr>
      <vt:lpstr>Et lille Lysbilledshow</vt:lpstr>
      <vt:lpstr>Forsvarsløs men stærk</vt:lpstr>
      <vt:lpstr>En drøm der gjorde en stor forskel</vt:lpstr>
      <vt:lpstr>Et fløjlsvink</vt:lpstr>
      <vt:lpstr>Modet til at stå fast</vt:lpstr>
      <vt:lpstr>Fra forbryder til frihedshelt</vt:lpstr>
      <vt:lpstr>Fredelig protest med enorm virkning</vt:lpstr>
      <vt:lpstr>En præst der stod til 20 dages fængsel</vt:lpstr>
      <vt:lpstr>Luk – for at gi’ fri</vt:lpstr>
      <vt:lpstr>Ubudne gæster</vt:lpstr>
      <vt:lpstr>Hvad så vi så?</vt:lpstr>
      <vt:lpstr>Er civil ulydighed foreneligt med demokrati?</vt:lpstr>
      <vt:lpstr>Kan alt henregnes til civil ulydighed?</vt:lpstr>
      <vt:lpstr>Definition?</vt:lpstr>
      <vt:lpstr>Kernen i civil ulydighed</vt:lpstr>
      <vt:lpstr>Betingelser for  Civil ulydighed</vt:lpstr>
      <vt:lpstr>Andre cu-aktioner kan nævnes</vt:lpstr>
      <vt:lpstr>Ikke alle er enige</vt:lpstr>
      <vt:lpstr>Terror eller aktiv demokrati?</vt:lpstr>
      <vt:lpstr>Demokrati og  Civil ulydighed</vt:lpstr>
      <vt:lpstr>Sidste mulighed – også i et demokrati</vt:lpstr>
      <vt:lpstr>Den barmhjertige samaritaner  (Lukas kap. 10, vers 25-37)</vt:lpstr>
      <vt:lpstr>Konflikt mellem lov og samvittighed</vt:lpstr>
      <vt:lpstr>Vil du vide mere…..</vt:lpstr>
      <vt:lpstr>Men protestér…</vt:lpstr>
      <vt:lpstr>… og hold fanen højt</vt:lpstr>
      <vt:lpstr>Tak for opmærksomheden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ulydighed</dc:title>
  <dc:creator>Simone Etwil-Meyland</dc:creator>
  <cp:lastModifiedBy>Arne Hansen</cp:lastModifiedBy>
  <cp:revision>57</cp:revision>
  <dcterms:created xsi:type="dcterms:W3CDTF">2012-06-24T15:55:26Z</dcterms:created>
  <dcterms:modified xsi:type="dcterms:W3CDTF">2012-10-28T14:44:59Z</dcterms:modified>
</cp:coreProperties>
</file>