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9" r:id="rId3"/>
    <p:sldId id="265" r:id="rId4"/>
    <p:sldId id="285" r:id="rId5"/>
    <p:sldId id="281" r:id="rId6"/>
    <p:sldId id="266" r:id="rId7"/>
    <p:sldId id="267" r:id="rId8"/>
    <p:sldId id="269" r:id="rId9"/>
    <p:sldId id="271" r:id="rId10"/>
    <p:sldId id="257" r:id="rId11"/>
    <p:sldId id="261" r:id="rId12"/>
    <p:sldId id="283" r:id="rId13"/>
    <p:sldId id="258" r:id="rId14"/>
    <p:sldId id="259" r:id="rId15"/>
    <p:sldId id="277" r:id="rId16"/>
    <p:sldId id="284" r:id="rId17"/>
    <p:sldId id="276" r:id="rId18"/>
    <p:sldId id="274" r:id="rId19"/>
    <p:sldId id="275" r:id="rId20"/>
    <p:sldId id="278" r:id="rId21"/>
    <p:sldId id="280" r:id="rId22"/>
    <p:sldId id="286" r:id="rId23"/>
    <p:sldId id="288" r:id="rId2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509AE-D54E-4C46-A783-C656DBE498E2}" type="datetimeFigureOut">
              <a:rPr lang="da-DK" smtClean="0"/>
              <a:pPr/>
              <a:t>11-09-2011</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B21D8-B758-4A2C-81A8-43D6FAD3CCF4}"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C88C6-059E-422D-A2D2-D98A4D41F068}" type="slidenum">
              <a:rPr lang="da-DK"/>
              <a:pPr/>
              <a:t>21</a:t>
            </a:fld>
            <a:endParaRPr lang="da-DK"/>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da-DK"/>
              <a:t>Kulturel forhandling og styringsbegreber. Styringsbegreberne – visionen – udvikler sin egen logik. </a:t>
            </a:r>
          </a:p>
          <a:p>
            <a:r>
              <a:rPr lang="da-DK"/>
              <a:t>I relation til undervisning, anerkender man ikke andre etniske gruppers forudsætniger,  og hermed opstår der en konflikt med reformpædagogikkens læringsforståelser.</a:t>
            </a:r>
          </a:p>
          <a:p>
            <a:r>
              <a:rPr lang="da-DK"/>
              <a:t>Det er her forholdet mellem kontekstforståelse og individualisering i en flerkulturel sammenhæng bliver tydelig.</a:t>
            </a:r>
          </a:p>
          <a:p>
            <a:r>
              <a:rPr lang="da-DK"/>
              <a:t>Hermed vender vi tilbage til læringssynet som det tredje element i denne afdækning.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81B0160E-6F58-4034-B4B0-3365350623AD}" type="datetime1">
              <a:rPr lang="da-DK" smtClean="0"/>
              <a:pPr/>
              <a:t>11-09-2011</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
        <p:nvSpPr>
          <p:cNvPr id="6" name="Pladsholder til diasnummer 5"/>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3AC19E5-10F5-4C25-8B13-FA3554BECB9D}" type="datetime1">
              <a:rPr lang="da-DK" smtClean="0"/>
              <a:pPr/>
              <a:t>11-09-2011</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
        <p:nvSpPr>
          <p:cNvPr id="6" name="Pladsholder til diasnummer 5"/>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64CCCAB-9743-42E2-80E8-0B8D938E9A69}" type="datetime1">
              <a:rPr lang="da-DK" smtClean="0"/>
              <a:pPr/>
              <a:t>11-09-2011</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
        <p:nvSpPr>
          <p:cNvPr id="6" name="Pladsholder til diasnummer 5"/>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1AA8AC4-5EE8-4D09-A7D0-43982B1473F6}" type="datetime1">
              <a:rPr lang="da-DK" smtClean="0"/>
              <a:pPr/>
              <a:t>11-09-2011</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
        <p:nvSpPr>
          <p:cNvPr id="6" name="Pladsholder til diasnummer 5"/>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9C7CAB0D-DC61-4FB7-BC01-24E61C4F37A7}" type="datetime1">
              <a:rPr lang="da-DK" smtClean="0"/>
              <a:pPr/>
              <a:t>11-09-2011</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
        <p:nvSpPr>
          <p:cNvPr id="6" name="Pladsholder til diasnummer 5"/>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D98F59F-0132-4D15-9D1E-883BD5954012}" type="datetime1">
              <a:rPr lang="da-DK" smtClean="0"/>
              <a:pPr/>
              <a:t>11-09-2011</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
        <p:nvSpPr>
          <p:cNvPr id="7" name="Pladsholder til diasnummer 6"/>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529FD0E-570A-4D18-9C95-4E9B616965B9}" type="datetime1">
              <a:rPr lang="da-DK" smtClean="0"/>
              <a:pPr/>
              <a:t>11-09-2011</a:t>
            </a:fld>
            <a:endParaRPr lang="da-DK"/>
          </a:p>
        </p:txBody>
      </p:sp>
      <p:sp>
        <p:nvSpPr>
          <p:cNvPr id="8" name="Pladsholder til sidefod 7"/>
          <p:cNvSpPr>
            <a:spLocks noGrp="1"/>
          </p:cNvSpPr>
          <p:nvPr>
            <p:ph type="ftr" sz="quarter" idx="11"/>
          </p:nvPr>
        </p:nvSpPr>
        <p:spPr/>
        <p:txBody>
          <a:bodyPr/>
          <a:lstStyle/>
          <a:p>
            <a:r>
              <a:rPr lang="da-DK" smtClean="0"/>
              <a:t>Christian Horst</a:t>
            </a:r>
            <a:endParaRPr lang="da-DK"/>
          </a:p>
        </p:txBody>
      </p:sp>
      <p:sp>
        <p:nvSpPr>
          <p:cNvPr id="9" name="Pladsholder til diasnummer 8"/>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EAF0420-6AA7-4B18-83EF-CEB64140A6DB}" type="datetime1">
              <a:rPr lang="da-DK" smtClean="0"/>
              <a:pPr/>
              <a:t>11-09-2011</a:t>
            </a:fld>
            <a:endParaRPr lang="da-DK"/>
          </a:p>
        </p:txBody>
      </p:sp>
      <p:sp>
        <p:nvSpPr>
          <p:cNvPr id="4" name="Pladsholder til sidefod 3"/>
          <p:cNvSpPr>
            <a:spLocks noGrp="1"/>
          </p:cNvSpPr>
          <p:nvPr>
            <p:ph type="ftr" sz="quarter" idx="11"/>
          </p:nvPr>
        </p:nvSpPr>
        <p:spPr/>
        <p:txBody>
          <a:bodyPr/>
          <a:lstStyle/>
          <a:p>
            <a:r>
              <a:rPr lang="da-DK" smtClean="0"/>
              <a:t>Christian Horst</a:t>
            </a:r>
            <a:endParaRPr lang="da-DK"/>
          </a:p>
        </p:txBody>
      </p:sp>
      <p:sp>
        <p:nvSpPr>
          <p:cNvPr id="5" name="Pladsholder til diasnummer 4"/>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4529647-65F1-4EC4-959B-6B40962EE727}" type="datetime1">
              <a:rPr lang="da-DK" smtClean="0"/>
              <a:pPr/>
              <a:t>11-09-2011</a:t>
            </a:fld>
            <a:endParaRPr lang="da-DK"/>
          </a:p>
        </p:txBody>
      </p:sp>
      <p:sp>
        <p:nvSpPr>
          <p:cNvPr id="3" name="Pladsholder til sidefod 2"/>
          <p:cNvSpPr>
            <a:spLocks noGrp="1"/>
          </p:cNvSpPr>
          <p:nvPr>
            <p:ph type="ftr" sz="quarter" idx="11"/>
          </p:nvPr>
        </p:nvSpPr>
        <p:spPr/>
        <p:txBody>
          <a:bodyPr/>
          <a:lstStyle/>
          <a:p>
            <a:r>
              <a:rPr lang="da-DK" smtClean="0"/>
              <a:t>Christian Horst</a:t>
            </a:r>
            <a:endParaRPr lang="da-DK"/>
          </a:p>
        </p:txBody>
      </p:sp>
      <p:sp>
        <p:nvSpPr>
          <p:cNvPr id="4" name="Pladsholder til diasnummer 3"/>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71282595-5C6E-4A40-AE92-055A72CDE458}" type="datetime1">
              <a:rPr lang="da-DK" smtClean="0"/>
              <a:pPr/>
              <a:t>11-09-2011</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
        <p:nvSpPr>
          <p:cNvPr id="7" name="Pladsholder til diasnummer 6"/>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6595350A-BC0E-445C-BAD9-EF50A5662B20}" type="datetime1">
              <a:rPr lang="da-DK" smtClean="0"/>
              <a:pPr/>
              <a:t>11-09-2011</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
        <p:nvSpPr>
          <p:cNvPr id="7" name="Pladsholder til diasnummer 6"/>
          <p:cNvSpPr>
            <a:spLocks noGrp="1"/>
          </p:cNvSpPr>
          <p:nvPr>
            <p:ph type="sldNum" sz="quarter" idx="12"/>
          </p:nvPr>
        </p:nvSpPr>
        <p:spPr/>
        <p:txBody>
          <a:bodyPr/>
          <a:lstStyle/>
          <a:p>
            <a:fld id="{67BBAF12-2899-42F8-82AF-81E2E1A59EB3}"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CA7B1-C312-4420-82DF-6791EBADEDE2}" type="datetime1">
              <a:rPr lang="da-DK" smtClean="0"/>
              <a:pPr/>
              <a:t>11-09-2011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Christian Horst</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BAF12-2899-42F8-82AF-81E2E1A59EB3}"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humanisme.d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04665"/>
            <a:ext cx="7772400" cy="3195786"/>
          </a:xfrm>
        </p:spPr>
        <p:txBody>
          <a:bodyPr>
            <a:normAutofit/>
          </a:bodyPr>
          <a:lstStyle/>
          <a:p>
            <a:r>
              <a:rPr lang="da-DK" sz="3200" i="1" dirty="0"/>
              <a:t>Diskriminationens mange udtryk og aftryk – perspektiver på konstruktion og udøvelse af diskrimination</a:t>
            </a:r>
            <a:r>
              <a:rPr lang="da-DK" sz="3200" dirty="0"/>
              <a:t/>
            </a:r>
            <a:br>
              <a:rPr lang="da-DK" sz="3200" dirty="0"/>
            </a:br>
            <a:r>
              <a:rPr lang="da-DK" sz="3200" dirty="0" smtClean="0"/>
              <a:t/>
            </a:r>
            <a:br>
              <a:rPr lang="da-DK" sz="3200" dirty="0" smtClean="0"/>
            </a:br>
            <a:r>
              <a:rPr lang="da-DK" sz="2400" dirty="0" smtClean="0"/>
              <a:t>Christian Horst, DPU, Århus Universitet</a:t>
            </a:r>
            <a:endParaRPr lang="da-DK" sz="2400" dirty="0"/>
          </a:p>
        </p:txBody>
      </p:sp>
      <p:sp>
        <p:nvSpPr>
          <p:cNvPr id="3" name="Undertitel 2"/>
          <p:cNvSpPr>
            <a:spLocks noGrp="1"/>
          </p:cNvSpPr>
          <p:nvPr>
            <p:ph type="subTitle" idx="1"/>
          </p:nvPr>
        </p:nvSpPr>
        <p:spPr>
          <a:xfrm>
            <a:off x="1371600" y="4365104"/>
            <a:ext cx="6400800" cy="1273696"/>
          </a:xfrm>
        </p:spPr>
        <p:txBody>
          <a:bodyPr>
            <a:normAutofit fontScale="55000" lnSpcReduction="20000"/>
          </a:bodyPr>
          <a:lstStyle/>
          <a:p>
            <a:r>
              <a:rPr lang="da-DK" sz="3800" b="1" dirty="0" smtClean="0"/>
              <a:t>Er Danmark blevet en </a:t>
            </a:r>
            <a:r>
              <a:rPr lang="da-DK" sz="3800" b="1" dirty="0" err="1" smtClean="0"/>
              <a:t>diskrimi-Nation</a:t>
            </a:r>
            <a:r>
              <a:rPr lang="da-DK" sz="3800" b="1" dirty="0" smtClean="0"/>
              <a:t>?</a:t>
            </a:r>
            <a:endParaRPr lang="da-DK" b="1" dirty="0"/>
          </a:p>
          <a:p>
            <a:r>
              <a:rPr lang="da-DK" b="1" dirty="0" smtClean="0"/>
              <a:t>Stormøde </a:t>
            </a:r>
            <a:r>
              <a:rPr lang="da-DK" b="1" dirty="0"/>
              <a:t>i netværket ”Et anstændigt Danmark” </a:t>
            </a:r>
            <a:endParaRPr lang="da-DK" dirty="0"/>
          </a:p>
          <a:p>
            <a:r>
              <a:rPr lang="da-DK" b="1" dirty="0"/>
              <a:t> den 2.-3. september 2011</a:t>
            </a:r>
            <a:endParaRPr lang="da-DK" dirty="0"/>
          </a:p>
          <a:p>
            <a:r>
              <a:rPr lang="da-DK" b="1" dirty="0"/>
              <a:t>på Brandbjerg Højskole (v. Vejle</a:t>
            </a:r>
            <a:r>
              <a:rPr lang="da-DK" b="1" dirty="0" smtClean="0"/>
              <a:t>)</a:t>
            </a:r>
            <a:endParaRPr lang="da-DK" dirty="0"/>
          </a:p>
        </p:txBody>
      </p:sp>
      <p:sp>
        <p:nvSpPr>
          <p:cNvPr id="4" name="Pladsholder til diasnummer 3"/>
          <p:cNvSpPr>
            <a:spLocks noGrp="1"/>
          </p:cNvSpPr>
          <p:nvPr>
            <p:ph type="sldNum" sz="quarter" idx="12"/>
          </p:nvPr>
        </p:nvSpPr>
        <p:spPr/>
        <p:txBody>
          <a:bodyPr/>
          <a:lstStyle/>
          <a:p>
            <a:fld id="{67BBAF12-2899-42F8-82AF-81E2E1A59EB3}" type="slidenum">
              <a:rPr lang="da-DK" smtClean="0"/>
              <a:pPr/>
              <a:t>1</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normAutofit/>
          </a:bodyPr>
          <a:lstStyle/>
          <a:p>
            <a:r>
              <a:rPr lang="da-DK" sz="2400" dirty="0">
                <a:latin typeface="+mn-lt"/>
              </a:rPr>
              <a:t>Grundtræk i normdannelse og normregulering </a:t>
            </a:r>
            <a:br>
              <a:rPr lang="da-DK" sz="2400" dirty="0">
                <a:latin typeface="+mn-lt"/>
              </a:rPr>
            </a:br>
            <a:r>
              <a:rPr lang="da-DK" sz="2400" dirty="0">
                <a:latin typeface="+mn-lt"/>
              </a:rPr>
              <a:t>i liberale samfund.</a:t>
            </a:r>
          </a:p>
        </p:txBody>
      </p:sp>
      <p:sp>
        <p:nvSpPr>
          <p:cNvPr id="23555" name="Rectangle 3"/>
          <p:cNvSpPr>
            <a:spLocks noGrp="1" noChangeArrowheads="1"/>
          </p:cNvSpPr>
          <p:nvPr>
            <p:ph type="body" idx="4294967295"/>
          </p:nvPr>
        </p:nvSpPr>
        <p:spPr>
          <a:xfrm>
            <a:off x="457200" y="1340768"/>
            <a:ext cx="8229600" cy="4785395"/>
          </a:xfrm>
        </p:spPr>
        <p:txBody>
          <a:bodyPr>
            <a:normAutofit/>
          </a:bodyPr>
          <a:lstStyle/>
          <a:p>
            <a:pPr>
              <a:lnSpc>
                <a:spcPct val="80000"/>
              </a:lnSpc>
              <a:buFontTx/>
              <a:buNone/>
            </a:pPr>
            <a:r>
              <a:rPr lang="da-DK" sz="2000" dirty="0"/>
              <a:t>To normdannende og normregulerende felter i relation til lighed: </a:t>
            </a:r>
            <a:r>
              <a:rPr lang="da-DK" sz="2000" dirty="0" err="1"/>
              <a:t>Feed-back-relation</a:t>
            </a:r>
            <a:endParaRPr lang="da-DK" sz="2000" dirty="0"/>
          </a:p>
          <a:p>
            <a:pPr>
              <a:lnSpc>
                <a:spcPct val="80000"/>
              </a:lnSpc>
              <a:buFontTx/>
              <a:buNone/>
            </a:pPr>
            <a:endParaRPr lang="da-DK" sz="2000" dirty="0"/>
          </a:p>
          <a:p>
            <a:pPr>
              <a:lnSpc>
                <a:spcPct val="80000"/>
              </a:lnSpc>
              <a:buNone/>
            </a:pPr>
            <a:r>
              <a:rPr lang="da-DK" sz="2000" dirty="0"/>
              <a:t>1. </a:t>
            </a:r>
            <a:r>
              <a:rPr lang="da-DK" sz="2000" u="sng" dirty="0"/>
              <a:t>Det retlige felt. </a:t>
            </a:r>
            <a:r>
              <a:rPr lang="da-DK" sz="2000" dirty="0"/>
              <a:t>Gennem lovgivning og forvaltning begrebsliggøres og institutionaliseres </a:t>
            </a:r>
            <a:r>
              <a:rPr lang="da-DK" sz="2000" i="1" dirty="0"/>
              <a:t>borgeren</a:t>
            </a:r>
            <a:r>
              <a:rPr lang="da-DK" sz="2000" dirty="0"/>
              <a:t> som retssubjekt. </a:t>
            </a:r>
            <a:r>
              <a:rPr lang="da-DK" sz="2000" dirty="0" smtClean="0"/>
              <a:t/>
            </a:r>
            <a:br>
              <a:rPr lang="da-DK" sz="2000" dirty="0" smtClean="0"/>
            </a:br>
            <a:endParaRPr lang="da-DK" sz="2000" dirty="0" smtClean="0"/>
          </a:p>
          <a:p>
            <a:pPr>
              <a:lnSpc>
                <a:spcPct val="80000"/>
              </a:lnSpc>
              <a:buNone/>
            </a:pPr>
            <a:r>
              <a:rPr lang="da-DK" sz="2000" dirty="0" smtClean="0"/>
              <a:t>	Det </a:t>
            </a:r>
            <a:r>
              <a:rPr lang="da-DK" sz="2000" dirty="0"/>
              <a:t>sker gennem udvikling af ensartede rettigheder og pligter og gennem udvikling af ensartet behandling af borgere i analoge situationer. </a:t>
            </a:r>
            <a:r>
              <a:rPr lang="da-DK" sz="2000" dirty="0" smtClean="0"/>
              <a:t/>
            </a:r>
            <a:br>
              <a:rPr lang="da-DK" sz="2000" dirty="0" smtClean="0"/>
            </a:br>
            <a:endParaRPr lang="da-DK" sz="2000" dirty="0" smtClean="0"/>
          </a:p>
          <a:p>
            <a:pPr>
              <a:lnSpc>
                <a:spcPct val="80000"/>
              </a:lnSpc>
              <a:buNone/>
            </a:pPr>
            <a:r>
              <a:rPr lang="da-DK" sz="2000" dirty="0" smtClean="0"/>
              <a:t>	Differentieret borger</a:t>
            </a:r>
            <a:r>
              <a:rPr lang="da-DK" sz="2000" b="1" dirty="0" smtClean="0"/>
              <a:t>status</a:t>
            </a:r>
            <a:r>
              <a:rPr lang="da-DK" sz="2000" dirty="0" smtClean="0"/>
              <a:t>: </a:t>
            </a:r>
            <a:br>
              <a:rPr lang="da-DK" sz="2000" dirty="0" smtClean="0"/>
            </a:br>
            <a:r>
              <a:rPr lang="da-DK" sz="2000" dirty="0" smtClean="0"/>
              <a:t>ophold </a:t>
            </a:r>
            <a:r>
              <a:rPr lang="da-DK" sz="2000" dirty="0"/>
              <a:t>indfødt/ </a:t>
            </a:r>
            <a:r>
              <a:rPr lang="da-DK" sz="2000" dirty="0" smtClean="0"/>
              <a:t>tilflyttet </a:t>
            </a:r>
            <a:r>
              <a:rPr lang="da-DK" sz="2000" dirty="0"/>
              <a:t>(statsborger, fastboende </a:t>
            </a:r>
            <a:r>
              <a:rPr lang="da-DK" sz="2000" dirty="0" smtClean="0"/>
              <a:t>udlænding; </a:t>
            </a:r>
            <a:r>
              <a:rPr lang="da-DK" sz="2000" dirty="0" err="1"/>
              <a:t>inter-</a:t>
            </a:r>
            <a:r>
              <a:rPr lang="da-DK" sz="2000" dirty="0"/>
              <a:t> og transnational </a:t>
            </a:r>
            <a:r>
              <a:rPr lang="da-DK" sz="2000" dirty="0" smtClean="0"/>
              <a:t>relationer, fx unionsborger), </a:t>
            </a:r>
            <a:br>
              <a:rPr lang="da-DK" sz="2000" dirty="0" smtClean="0"/>
            </a:br>
            <a:r>
              <a:rPr lang="da-DK" sz="2000" dirty="0" smtClean="0"/>
              <a:t>(køn</a:t>
            </a:r>
            <a:r>
              <a:rPr lang="da-DK" sz="2000" dirty="0"/>
              <a:t>, alder, abilitet, </a:t>
            </a:r>
            <a:r>
              <a:rPr lang="da-DK" sz="2000" dirty="0" smtClean="0"/>
              <a:t>’race ) </a:t>
            </a:r>
            <a:br>
              <a:rPr lang="da-DK" sz="2000" dirty="0" smtClean="0"/>
            </a:br>
            <a:r>
              <a:rPr lang="da-DK" sz="2000" dirty="0" smtClean="0"/>
              <a:t/>
            </a:r>
            <a:br>
              <a:rPr lang="da-DK" sz="2000" dirty="0" smtClean="0"/>
            </a:br>
            <a:r>
              <a:rPr lang="da-DK" sz="2000" dirty="0" smtClean="0"/>
              <a:t>Skabelsen </a:t>
            </a:r>
            <a:r>
              <a:rPr lang="da-DK" sz="2000" dirty="0"/>
              <a:t>af mennesket som borger og retssubjekt, dvs. en </a:t>
            </a:r>
            <a:r>
              <a:rPr lang="da-DK" sz="2000" u="sng" dirty="0"/>
              <a:t>status</a:t>
            </a:r>
            <a:r>
              <a:rPr lang="da-DK" sz="2000" dirty="0"/>
              <a:t>tildeling, som bliver det normales referencepunkt.</a:t>
            </a:r>
            <a:br>
              <a:rPr lang="da-DK" sz="2000" dirty="0"/>
            </a:br>
            <a:endParaRPr lang="da-DK" sz="2000" dirty="0"/>
          </a:p>
        </p:txBody>
      </p:sp>
      <p:sp>
        <p:nvSpPr>
          <p:cNvPr id="4" name="Pladsholder til diasnummer 3"/>
          <p:cNvSpPr>
            <a:spLocks noGrp="1"/>
          </p:cNvSpPr>
          <p:nvPr>
            <p:ph type="sldNum" sz="quarter" idx="12"/>
          </p:nvPr>
        </p:nvSpPr>
        <p:spPr/>
        <p:txBody>
          <a:bodyPr/>
          <a:lstStyle/>
          <a:p>
            <a:fld id="{191424EF-FD1B-4AF7-B902-262718B7909F}" type="slidenum">
              <a:rPr lang="da-DK" smtClean="0"/>
              <a:pPr/>
              <a:t>10</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normAutofit/>
          </a:bodyPr>
          <a:lstStyle/>
          <a:p>
            <a:r>
              <a:rPr lang="da-DK" sz="2400" dirty="0">
                <a:latin typeface="+mn-lt"/>
              </a:rPr>
              <a:t>Grundtræk i normdannelse og normregulering </a:t>
            </a:r>
            <a:br>
              <a:rPr lang="da-DK" sz="2400" dirty="0">
                <a:latin typeface="+mn-lt"/>
              </a:rPr>
            </a:br>
            <a:r>
              <a:rPr lang="da-DK" sz="2400" dirty="0">
                <a:latin typeface="+mn-lt"/>
              </a:rPr>
              <a:t>i liberale samfund.</a:t>
            </a:r>
          </a:p>
        </p:txBody>
      </p:sp>
      <p:sp>
        <p:nvSpPr>
          <p:cNvPr id="23555" name="Rectangle 3"/>
          <p:cNvSpPr>
            <a:spLocks noGrp="1" noChangeArrowheads="1"/>
          </p:cNvSpPr>
          <p:nvPr>
            <p:ph type="body" idx="4294967295"/>
          </p:nvPr>
        </p:nvSpPr>
        <p:spPr>
          <a:xfrm>
            <a:off x="457200" y="1340768"/>
            <a:ext cx="8229600" cy="4785395"/>
          </a:xfrm>
        </p:spPr>
        <p:txBody>
          <a:bodyPr>
            <a:normAutofit/>
          </a:bodyPr>
          <a:lstStyle/>
          <a:p>
            <a:pPr>
              <a:lnSpc>
                <a:spcPct val="80000"/>
              </a:lnSpc>
              <a:buFontTx/>
              <a:buNone/>
            </a:pPr>
            <a:r>
              <a:rPr lang="da-DK" sz="2000" dirty="0"/>
              <a:t>To normdannende og normregulerende felter i relation til lighed: </a:t>
            </a:r>
            <a:r>
              <a:rPr lang="da-DK" sz="2000" dirty="0" err="1"/>
              <a:t>Feed-back-relation</a:t>
            </a:r>
            <a:endParaRPr lang="da-DK" sz="2000" dirty="0"/>
          </a:p>
          <a:p>
            <a:pPr>
              <a:lnSpc>
                <a:spcPct val="80000"/>
              </a:lnSpc>
              <a:buFontTx/>
              <a:buNone/>
            </a:pPr>
            <a:endParaRPr lang="da-DK" sz="2000" dirty="0"/>
          </a:p>
          <a:p>
            <a:pPr>
              <a:lnSpc>
                <a:spcPct val="80000"/>
              </a:lnSpc>
              <a:buNone/>
            </a:pPr>
            <a:r>
              <a:rPr lang="da-DK" sz="2000" dirty="0" smtClean="0"/>
              <a:t>2</a:t>
            </a:r>
            <a:r>
              <a:rPr lang="da-DK" sz="2000" dirty="0"/>
              <a:t>. </a:t>
            </a:r>
            <a:r>
              <a:rPr lang="da-DK" sz="2000" u="sng" dirty="0"/>
              <a:t>Det pædagogiske felt. </a:t>
            </a:r>
            <a:r>
              <a:rPr lang="da-DK" sz="2000" dirty="0"/>
              <a:t>Gennem uddannelses- og dannelsesinstitutioner, baseret på lige adgang til obligatorisk grundskole og til (gratis) uddannelse skabes et grundlag for udvikling af lige muligheder for den enkelte, afgrænset af den enkeltes evner. </a:t>
            </a:r>
            <a:r>
              <a:rPr lang="da-DK" sz="2000" u="sng" dirty="0"/>
              <a:t>Proceslighed.</a:t>
            </a:r>
            <a:r>
              <a:rPr lang="da-DK" sz="2000" dirty="0"/>
              <a:t> </a:t>
            </a:r>
            <a:br>
              <a:rPr lang="da-DK" sz="2000" dirty="0"/>
            </a:br>
            <a:endParaRPr lang="da-DK" sz="2000" dirty="0" smtClean="0"/>
          </a:p>
          <a:p>
            <a:pPr>
              <a:lnSpc>
                <a:spcPct val="80000"/>
              </a:lnSpc>
            </a:pPr>
            <a:r>
              <a:rPr lang="da-DK" sz="2000" dirty="0" smtClean="0"/>
              <a:t>Skabelsen </a:t>
            </a:r>
            <a:r>
              <a:rPr lang="da-DK" sz="2000" dirty="0"/>
              <a:t>af </a:t>
            </a:r>
            <a:r>
              <a:rPr lang="da-DK" sz="2000" i="1" dirty="0"/>
              <a:t>individualitet </a:t>
            </a:r>
            <a:r>
              <a:rPr lang="da-DK" sz="2000" dirty="0"/>
              <a:t>(selvopfattelse, professionsudvikling og oplevelse af frihed inden for givne </a:t>
            </a:r>
            <a:r>
              <a:rPr lang="da-DK" sz="2000" dirty="0" smtClean="0"/>
              <a:t>rammer; dannelse i bred forstand)</a:t>
            </a:r>
          </a:p>
          <a:p>
            <a:pPr>
              <a:lnSpc>
                <a:spcPct val="80000"/>
              </a:lnSpc>
            </a:pPr>
            <a:endParaRPr lang="da-DK" sz="2000" dirty="0" smtClean="0"/>
          </a:p>
          <a:p>
            <a:pPr>
              <a:lnSpc>
                <a:spcPct val="80000"/>
              </a:lnSpc>
            </a:pPr>
            <a:r>
              <a:rPr lang="da-DK" sz="2000" u="sng" dirty="0" smtClean="0"/>
              <a:t>Dannelse til medborger </a:t>
            </a:r>
            <a:r>
              <a:rPr lang="da-DK" sz="2000" dirty="0" smtClean="0"/>
              <a:t>gennem kollektive identitetsfortællinger, der refererer til retlige afgrænsninger og kulturelle praksisser og artefakter/produktioner</a:t>
            </a:r>
            <a:endParaRPr lang="da-DK" sz="2000" dirty="0"/>
          </a:p>
        </p:txBody>
      </p:sp>
      <p:sp>
        <p:nvSpPr>
          <p:cNvPr id="4" name="Pladsholder til diasnummer 3"/>
          <p:cNvSpPr>
            <a:spLocks noGrp="1"/>
          </p:cNvSpPr>
          <p:nvPr>
            <p:ph type="sldNum" sz="quarter" idx="12"/>
          </p:nvPr>
        </p:nvSpPr>
        <p:spPr/>
        <p:txBody>
          <a:bodyPr/>
          <a:lstStyle/>
          <a:p>
            <a:fld id="{191424EF-FD1B-4AF7-B902-262718B7909F}" type="slidenum">
              <a:rPr lang="da-DK" smtClean="0"/>
              <a:pPr/>
              <a:t>11</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a-DK" sz="2400" dirty="0" smtClean="0"/>
              <a:t>Kvinders ligestilling</a:t>
            </a:r>
            <a:endParaRPr lang="da-DK" sz="2400" dirty="0"/>
          </a:p>
        </p:txBody>
      </p:sp>
      <p:sp>
        <p:nvSpPr>
          <p:cNvPr id="3" name="Pladsholder til indhold 2"/>
          <p:cNvSpPr>
            <a:spLocks noGrp="1"/>
          </p:cNvSpPr>
          <p:nvPr>
            <p:ph idx="1"/>
          </p:nvPr>
        </p:nvSpPr>
        <p:spPr>
          <a:xfrm>
            <a:off x="467544" y="1124744"/>
            <a:ext cx="8229600" cy="4525963"/>
          </a:xfrm>
        </p:spPr>
        <p:txBody>
          <a:bodyPr>
            <a:normAutofit fontScale="85000" lnSpcReduction="20000"/>
          </a:bodyPr>
          <a:lstStyle/>
          <a:p>
            <a:pPr>
              <a:buNone/>
            </a:pPr>
            <a:r>
              <a:rPr lang="da-DK" sz="1800" dirty="0" smtClean="0"/>
              <a:t>Grundlov og kvindefrigørelse (1849-) </a:t>
            </a:r>
          </a:p>
          <a:p>
            <a:pPr>
              <a:buNone/>
            </a:pPr>
            <a:r>
              <a:rPr lang="da-DK" sz="1800" dirty="0" smtClean="0"/>
              <a:t>Retlig status: Lige arveret 1858</a:t>
            </a:r>
            <a:br>
              <a:rPr lang="da-DK" sz="1800" dirty="0" smtClean="0"/>
            </a:br>
            <a:endParaRPr lang="da-DK" sz="1800" dirty="0" smtClean="0"/>
          </a:p>
          <a:p>
            <a:pPr>
              <a:buNone/>
            </a:pPr>
            <a:r>
              <a:rPr lang="da-DK" sz="1800" dirty="0" smtClean="0"/>
              <a:t>Politisk og pædagogisk proces: Dansk Kvindesamfund 1871</a:t>
            </a:r>
          </a:p>
          <a:p>
            <a:pPr>
              <a:buNone/>
            </a:pPr>
            <a:endParaRPr lang="da-DK" sz="1800" dirty="0" smtClean="0"/>
          </a:p>
          <a:p>
            <a:pPr>
              <a:buNone/>
            </a:pPr>
            <a:r>
              <a:rPr lang="da-DK" sz="1800" dirty="0" smtClean="0"/>
              <a:t>Pædagogisk proces: Lige adgang til skolen (1903)</a:t>
            </a:r>
          </a:p>
          <a:p>
            <a:pPr>
              <a:buNone/>
            </a:pPr>
            <a:endParaRPr lang="da-DK" sz="1800" dirty="0" smtClean="0"/>
          </a:p>
          <a:p>
            <a:pPr>
              <a:buNone/>
            </a:pPr>
            <a:r>
              <a:rPr lang="da-DK" sz="1800" dirty="0" smtClean="0"/>
              <a:t>Retlig status: Myndig borgere på lige fod med manden (1915)</a:t>
            </a:r>
          </a:p>
          <a:p>
            <a:pPr>
              <a:buNone/>
            </a:pPr>
            <a:endParaRPr lang="da-DK" sz="1800" dirty="0" smtClean="0"/>
          </a:p>
          <a:p>
            <a:pPr>
              <a:buNone/>
            </a:pPr>
            <a:r>
              <a:rPr lang="da-DK" sz="1800" dirty="0" smtClean="0"/>
              <a:t>Pædagogisk proces: Ændring af curriculum, dvs. ændrede fortællinger om piger og kvinder i undervisningsmaterialer, litteratur mv.</a:t>
            </a:r>
          </a:p>
          <a:p>
            <a:pPr>
              <a:buNone/>
            </a:pPr>
            <a:endParaRPr lang="da-DK" sz="1800" dirty="0" smtClean="0"/>
          </a:p>
          <a:p>
            <a:pPr>
              <a:buNone/>
            </a:pPr>
            <a:r>
              <a:rPr lang="da-DK" sz="1800" dirty="0" smtClean="0"/>
              <a:t>Retlig status: Egen økonomisk status (skat, lige løn); Adgang til abort (ca. 1973)</a:t>
            </a:r>
          </a:p>
          <a:p>
            <a:pPr>
              <a:buNone/>
            </a:pPr>
            <a:endParaRPr lang="da-DK" sz="1800" dirty="0" smtClean="0"/>
          </a:p>
          <a:p>
            <a:pPr>
              <a:buNone/>
            </a:pPr>
            <a:r>
              <a:rPr lang="da-DK" sz="1800" dirty="0" smtClean="0"/>
              <a:t>Pædagogisk proces: Nedbrydning af skarpe grænser mellem mande- og kvindefag</a:t>
            </a:r>
          </a:p>
          <a:p>
            <a:pPr>
              <a:buNone/>
            </a:pPr>
            <a:endParaRPr lang="da-DK" sz="1800" dirty="0" smtClean="0"/>
          </a:p>
          <a:p>
            <a:pPr>
              <a:buNone/>
            </a:pPr>
            <a:r>
              <a:rPr lang="da-DK" sz="1800" dirty="0" smtClean="0"/>
              <a:t>Retlig status: Lov om ligestilling (2004)</a:t>
            </a:r>
          </a:p>
          <a:p>
            <a:pPr>
              <a:buNone/>
            </a:pPr>
            <a:endParaRPr lang="da-DK" sz="1800" dirty="0" smtClean="0"/>
          </a:p>
          <a:p>
            <a:pPr>
              <a:buNone/>
            </a:pPr>
            <a:r>
              <a:rPr lang="da-DK" sz="1800" dirty="0" smtClean="0"/>
              <a:t>Politisk og pædagogisk proces: Forhandlinger om kvote og repræsentation</a:t>
            </a:r>
          </a:p>
        </p:txBody>
      </p:sp>
      <p:sp>
        <p:nvSpPr>
          <p:cNvPr id="4" name="Pladsholder til diasnummer 3"/>
          <p:cNvSpPr>
            <a:spLocks noGrp="1"/>
          </p:cNvSpPr>
          <p:nvPr>
            <p:ph type="sldNum" sz="quarter" idx="12"/>
          </p:nvPr>
        </p:nvSpPr>
        <p:spPr/>
        <p:txBody>
          <a:bodyPr/>
          <a:lstStyle/>
          <a:p>
            <a:fld id="{67BBAF12-2899-42F8-82AF-81E2E1A59EB3}" type="slidenum">
              <a:rPr lang="da-DK" smtClean="0"/>
              <a:pPr/>
              <a:t>12</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562074"/>
          </a:xfrm>
        </p:spPr>
        <p:txBody>
          <a:bodyPr>
            <a:normAutofit/>
          </a:bodyPr>
          <a:lstStyle/>
          <a:p>
            <a:r>
              <a:rPr lang="da-DK" sz="2000" dirty="0" smtClean="0"/>
              <a:t>Diskursive konstruktion af sociale kategorier  (retligt og pædagogisk)</a:t>
            </a:r>
            <a:endParaRPr lang="da-DK" sz="2000" dirty="0"/>
          </a:p>
        </p:txBody>
      </p:sp>
      <p:graphicFrame>
        <p:nvGraphicFramePr>
          <p:cNvPr id="4" name="Pladsholder til indhold 3"/>
          <p:cNvGraphicFramePr>
            <a:graphicFrameLocks noGrp="1"/>
          </p:cNvGraphicFramePr>
          <p:nvPr>
            <p:ph idx="1"/>
          </p:nvPr>
        </p:nvGraphicFramePr>
        <p:xfrm>
          <a:off x="467544" y="1268760"/>
          <a:ext cx="8229600" cy="5125720"/>
        </p:xfrm>
        <a:graphic>
          <a:graphicData uri="http://schemas.openxmlformats.org/drawingml/2006/table">
            <a:tbl>
              <a:tblPr firstRow="1" bandRow="1">
                <a:tableStyleId>{5C22544A-7EE6-4342-B048-85BDC9FD1C3A}</a:tableStyleId>
              </a:tblPr>
              <a:tblGrid>
                <a:gridCol w="2160240"/>
                <a:gridCol w="1872208"/>
                <a:gridCol w="1882552"/>
                <a:gridCol w="2314600"/>
              </a:tblGrid>
              <a:tr h="370840">
                <a:tc>
                  <a:txBody>
                    <a:bodyPr/>
                    <a:lstStyle/>
                    <a:p>
                      <a:endParaRPr lang="da-DK" dirty="0"/>
                    </a:p>
                  </a:txBody>
                  <a:tcPr/>
                </a:tc>
                <a:tc>
                  <a:txBody>
                    <a:bodyPr/>
                    <a:lstStyle/>
                    <a:p>
                      <a:r>
                        <a:rPr lang="da-DK" dirty="0" smtClean="0">
                          <a:solidFill>
                            <a:schemeClr val="tx1"/>
                          </a:solidFill>
                        </a:rPr>
                        <a:t>Danskere</a:t>
                      </a:r>
                      <a:endParaRPr lang="da-DK" dirty="0">
                        <a:solidFill>
                          <a:schemeClr val="tx1"/>
                        </a:solidFill>
                      </a:endParaRPr>
                    </a:p>
                  </a:txBody>
                  <a:tcPr/>
                </a:tc>
                <a:tc>
                  <a:txBody>
                    <a:bodyPr/>
                    <a:lstStyle/>
                    <a:p>
                      <a:r>
                        <a:rPr lang="da-DK" dirty="0" smtClean="0">
                          <a:solidFill>
                            <a:schemeClr val="tx1"/>
                          </a:solidFill>
                        </a:rPr>
                        <a:t>Vestlige</a:t>
                      </a:r>
                      <a:endParaRPr lang="da-DK" dirty="0">
                        <a:solidFill>
                          <a:schemeClr val="tx1"/>
                        </a:solidFill>
                      </a:endParaRPr>
                    </a:p>
                  </a:txBody>
                  <a:tcPr/>
                </a:tc>
                <a:tc>
                  <a:txBody>
                    <a:bodyPr/>
                    <a:lstStyle/>
                    <a:p>
                      <a:r>
                        <a:rPr lang="da-DK" dirty="0" smtClean="0">
                          <a:solidFill>
                            <a:schemeClr val="tx1"/>
                          </a:solidFill>
                        </a:rPr>
                        <a:t>Ikke-vestlige</a:t>
                      </a:r>
                      <a:endParaRPr lang="da-DK" dirty="0">
                        <a:solidFill>
                          <a:schemeClr val="tx1"/>
                        </a:solidFill>
                      </a:endParaRPr>
                    </a:p>
                  </a:txBody>
                  <a:tcPr/>
                </a:tc>
              </a:tr>
              <a:tr h="370840">
                <a:tc>
                  <a:txBody>
                    <a:bodyPr/>
                    <a:lstStyle/>
                    <a:p>
                      <a:r>
                        <a:rPr lang="da-DK" dirty="0" smtClean="0"/>
                        <a:t>Begrebs</a:t>
                      </a:r>
                      <a:r>
                        <a:rPr lang="da-DK" baseline="0" dirty="0" smtClean="0"/>
                        <a:t>relation</a:t>
                      </a:r>
                      <a:endParaRPr lang="da-DK" dirty="0"/>
                    </a:p>
                  </a:txBody>
                  <a:tcPr/>
                </a:tc>
                <a:tc>
                  <a:txBody>
                    <a:bodyPr/>
                    <a:lstStyle/>
                    <a:p>
                      <a:r>
                        <a:rPr lang="da-DK" dirty="0" smtClean="0"/>
                        <a:t>Nationalstaten</a:t>
                      </a:r>
                    </a:p>
                    <a:p>
                      <a:endParaRPr lang="da-DK" dirty="0"/>
                    </a:p>
                  </a:txBody>
                  <a:tcPr/>
                </a:tc>
                <a:tc>
                  <a:txBody>
                    <a:bodyPr/>
                    <a:lstStyle/>
                    <a:p>
                      <a:r>
                        <a:rPr lang="da-DK" dirty="0" smtClean="0"/>
                        <a:t>Internationale, mellemstatslige relationer, </a:t>
                      </a:r>
                      <a:endParaRPr lang="da-DK" dirty="0"/>
                    </a:p>
                  </a:txBody>
                  <a:tcPr/>
                </a:tc>
                <a:tc>
                  <a:txBody>
                    <a:bodyPr/>
                    <a:lstStyle/>
                    <a:p>
                      <a:r>
                        <a:rPr lang="da-DK" dirty="0" smtClean="0"/>
                        <a:t>Migration</a:t>
                      </a:r>
                      <a:r>
                        <a:rPr lang="da-DK" baseline="0" dirty="0" smtClean="0"/>
                        <a:t> og flygtningemodtagelse</a:t>
                      </a:r>
                      <a:endParaRPr lang="da-DK" dirty="0"/>
                    </a:p>
                  </a:txBody>
                  <a:tcPr/>
                </a:tc>
              </a:tr>
              <a:tr h="370840">
                <a:tc>
                  <a:txBody>
                    <a:bodyPr/>
                    <a:lstStyle/>
                    <a:p>
                      <a:r>
                        <a:rPr lang="da-DK" dirty="0" smtClean="0"/>
                        <a:t>Retlige</a:t>
                      </a:r>
                      <a:r>
                        <a:rPr lang="da-DK" baseline="0" dirty="0" smtClean="0"/>
                        <a:t> kategorier</a:t>
                      </a:r>
                    </a:p>
                    <a:p>
                      <a:r>
                        <a:rPr lang="da-DK" baseline="0" dirty="0" smtClean="0"/>
                        <a:t>(retssubjekter)</a:t>
                      </a:r>
                      <a:endParaRPr lang="da-DK" dirty="0"/>
                    </a:p>
                  </a:txBody>
                  <a:tcPr/>
                </a:tc>
                <a:tc>
                  <a:txBody>
                    <a:bodyPr/>
                    <a:lstStyle/>
                    <a:p>
                      <a:r>
                        <a:rPr lang="da-DK" dirty="0" smtClean="0"/>
                        <a:t>Statsborger</a:t>
                      </a:r>
                      <a:r>
                        <a:rPr lang="da-DK" baseline="0" dirty="0" smtClean="0"/>
                        <a:t>e</a:t>
                      </a:r>
                      <a:endParaRPr lang="da-DK" dirty="0"/>
                    </a:p>
                  </a:txBody>
                  <a:tcPr/>
                </a:tc>
                <a:tc>
                  <a:txBody>
                    <a:bodyPr/>
                    <a:lstStyle/>
                    <a:p>
                      <a:r>
                        <a:rPr lang="da-DK" dirty="0" smtClean="0"/>
                        <a:t>Udenlandske</a:t>
                      </a:r>
                      <a:r>
                        <a:rPr lang="da-DK" baseline="0" dirty="0" smtClean="0"/>
                        <a:t> statsborgere</a:t>
                      </a:r>
                      <a:endParaRPr lang="da-DK" dirty="0"/>
                    </a:p>
                  </a:txBody>
                  <a:tcPr/>
                </a:tc>
                <a:tc>
                  <a:txBody>
                    <a:bodyPr/>
                    <a:lstStyle/>
                    <a:p>
                      <a:r>
                        <a:rPr lang="da-DK" dirty="0" smtClean="0"/>
                        <a:t>Udenlandske statsborgere</a:t>
                      </a:r>
                      <a:endParaRPr lang="da-DK" dirty="0"/>
                    </a:p>
                  </a:txBody>
                  <a:tcPr/>
                </a:tc>
              </a:tr>
              <a:tr h="370840">
                <a:tc>
                  <a:txBody>
                    <a:bodyPr/>
                    <a:lstStyle/>
                    <a:p>
                      <a:r>
                        <a:rPr lang="da-DK" dirty="0" smtClean="0"/>
                        <a:t>Pædagogiske kategorier</a:t>
                      </a:r>
                    </a:p>
                  </a:txBody>
                  <a:tcPr/>
                </a:tc>
                <a:tc>
                  <a:txBody>
                    <a:bodyPr/>
                    <a:lstStyle/>
                    <a:p>
                      <a:r>
                        <a:rPr lang="da-DK" dirty="0" smtClean="0"/>
                        <a:t>Danskere,</a:t>
                      </a:r>
                      <a:r>
                        <a:rPr lang="da-DK" baseline="0" dirty="0" smtClean="0"/>
                        <a:t> ’vi’;</a:t>
                      </a:r>
                      <a:endParaRPr lang="da-DK" dirty="0" smtClean="0"/>
                    </a:p>
                    <a:p>
                      <a:endParaRPr lang="da-DK" dirty="0" smtClean="0"/>
                    </a:p>
                  </a:txBody>
                  <a:tcPr/>
                </a:tc>
                <a:tc>
                  <a:txBody>
                    <a:bodyPr/>
                    <a:lstStyle/>
                    <a:p>
                      <a:r>
                        <a:rPr lang="da-DK" dirty="0" smtClean="0"/>
                        <a:t>Vestlige nationale kategorier:</a:t>
                      </a:r>
                      <a:r>
                        <a:rPr lang="da-DK" baseline="0" dirty="0" smtClean="0"/>
                        <a:t> tysk, engelsk mv.</a:t>
                      </a:r>
                    </a:p>
                  </a:txBody>
                  <a:tcPr/>
                </a:tc>
                <a:tc>
                  <a:txBody>
                    <a:bodyPr/>
                    <a:lstStyle/>
                    <a:p>
                      <a:r>
                        <a:rPr lang="da-DK" dirty="0" smtClean="0"/>
                        <a:t>Ikke-</a:t>
                      </a:r>
                      <a:r>
                        <a:rPr lang="da-DK" baseline="0" dirty="0" smtClean="0"/>
                        <a:t>vestlige; ikke-nationale kategorier: </a:t>
                      </a:r>
                    </a:p>
                    <a:p>
                      <a:r>
                        <a:rPr lang="da-DK" baseline="0" dirty="0" smtClean="0"/>
                        <a:t>3.lande; muslimer, </a:t>
                      </a:r>
                      <a:br>
                        <a:rPr lang="da-DK" baseline="0" dirty="0" smtClean="0"/>
                      </a:br>
                      <a:r>
                        <a:rPr lang="da-DK" baseline="0" dirty="0" smtClean="0"/>
                        <a:t>1.-, 2.- gen. (Nydanskere)</a:t>
                      </a:r>
                    </a:p>
                  </a:txBody>
                  <a:tcPr/>
                </a:tc>
              </a:tr>
              <a:tr h="370840">
                <a:tc>
                  <a:txBody>
                    <a:bodyPr/>
                    <a:lstStyle/>
                    <a:p>
                      <a:r>
                        <a:rPr lang="da-DK" dirty="0" smtClean="0"/>
                        <a:t>Placering i de</a:t>
                      </a:r>
                      <a:r>
                        <a:rPr lang="da-DK" baseline="0" dirty="0" smtClean="0"/>
                        <a:t> k</a:t>
                      </a:r>
                      <a:r>
                        <a:rPr lang="da-DK" dirty="0" smtClean="0"/>
                        <a:t>ollektive </a:t>
                      </a:r>
                      <a:r>
                        <a:rPr lang="da-DK" dirty="0" err="1" smtClean="0"/>
                        <a:t>fortælllinger</a:t>
                      </a:r>
                      <a:endParaRPr lang="da-DK" dirty="0"/>
                    </a:p>
                  </a:txBody>
                  <a:tcPr/>
                </a:tc>
                <a:tc>
                  <a:txBody>
                    <a:bodyPr/>
                    <a:lstStyle/>
                    <a:p>
                      <a:r>
                        <a:rPr lang="da-DK" dirty="0" smtClean="0"/>
                        <a:t>’Vi’ indgår som det absolut dominerende subjekt i det nationale</a:t>
                      </a:r>
                      <a:r>
                        <a:rPr lang="da-DK" baseline="0" dirty="0" smtClean="0"/>
                        <a:t> curriculum</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i="1" dirty="0" smtClean="0"/>
                        <a:t>Indgår i den internationale</a:t>
                      </a:r>
                      <a:r>
                        <a:rPr lang="da-DK" baseline="0" dirty="0" smtClean="0"/>
                        <a:t> dimension i undervisningen</a:t>
                      </a:r>
                      <a:endParaRPr lang="da-DK" dirty="0" smtClean="0"/>
                    </a:p>
                    <a:p>
                      <a:endParaRPr lang="da-DK" dirty="0"/>
                    </a:p>
                  </a:txBody>
                  <a:tcPr/>
                </a:tc>
                <a:tc>
                  <a:txBody>
                    <a:bodyPr/>
                    <a:lstStyle/>
                    <a:p>
                      <a:r>
                        <a:rPr lang="da-DK" baseline="0" dirty="0" smtClean="0"/>
                        <a:t>Etnicitet og etnisk kompleksitet </a:t>
                      </a:r>
                      <a:r>
                        <a:rPr lang="da-DK" i="1" baseline="0" dirty="0" smtClean="0"/>
                        <a:t>indgår ikke</a:t>
                      </a:r>
                      <a:r>
                        <a:rPr lang="da-DK" baseline="0" dirty="0" smtClean="0"/>
                        <a:t> i styrende tekster.</a:t>
                      </a:r>
                    </a:p>
                    <a:p>
                      <a:endParaRPr lang="da-DK" baseline="0" dirty="0" smtClean="0"/>
                    </a:p>
                    <a:p>
                      <a:r>
                        <a:rPr lang="da-DK" baseline="0" dirty="0" smtClean="0"/>
                        <a:t> </a:t>
                      </a:r>
                    </a:p>
                  </a:txBody>
                  <a:tcPr/>
                </a:tc>
              </a:tr>
            </a:tbl>
          </a:graphicData>
        </a:graphic>
      </p:graphicFrame>
      <p:sp>
        <p:nvSpPr>
          <p:cNvPr id="5" name="Pladsholder til diasnummer 4"/>
          <p:cNvSpPr>
            <a:spLocks noGrp="1"/>
          </p:cNvSpPr>
          <p:nvPr>
            <p:ph type="sldNum" sz="quarter" idx="12"/>
          </p:nvPr>
        </p:nvSpPr>
        <p:spPr/>
        <p:txBody>
          <a:bodyPr/>
          <a:lstStyle/>
          <a:p>
            <a:fld id="{191424EF-FD1B-4AF7-B902-262718B7909F}" type="slidenum">
              <a:rPr lang="da-DK" smtClean="0"/>
              <a:pPr/>
              <a:t>13</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a-DK" sz="2400" dirty="0" smtClean="0"/>
              <a:t>Konstruktion af sociale kategorier og ’forklaringsmodeller’</a:t>
            </a:r>
            <a:endParaRPr lang="da-DK" sz="2400" dirty="0"/>
          </a:p>
        </p:txBody>
      </p:sp>
      <p:graphicFrame>
        <p:nvGraphicFramePr>
          <p:cNvPr id="4" name="Pladsholder til indhold 3"/>
          <p:cNvGraphicFramePr>
            <a:graphicFrameLocks noGrp="1"/>
          </p:cNvGraphicFramePr>
          <p:nvPr>
            <p:ph idx="1"/>
          </p:nvPr>
        </p:nvGraphicFramePr>
        <p:xfrm>
          <a:off x="457200" y="908050"/>
          <a:ext cx="8229600" cy="4765040"/>
        </p:xfrm>
        <a:graphic>
          <a:graphicData uri="http://schemas.openxmlformats.org/drawingml/2006/table">
            <a:tbl>
              <a:tblPr firstRow="1" bandRow="1">
                <a:tableStyleId>{5C22544A-7EE6-4342-B048-85BDC9FD1C3A}</a:tableStyleId>
              </a:tblPr>
              <a:tblGrid>
                <a:gridCol w="2170584"/>
                <a:gridCol w="1944216"/>
                <a:gridCol w="2057400"/>
                <a:gridCol w="2057400"/>
              </a:tblGrid>
              <a:tr h="370840">
                <a:tc>
                  <a:txBody>
                    <a:bodyPr/>
                    <a:lstStyle/>
                    <a:p>
                      <a:endParaRPr lang="da-DK" dirty="0"/>
                    </a:p>
                  </a:txBody>
                  <a:tcPr/>
                </a:tc>
                <a:tc>
                  <a:txBody>
                    <a:bodyPr/>
                    <a:lstStyle/>
                    <a:p>
                      <a:r>
                        <a:rPr lang="da-DK" dirty="0" smtClean="0">
                          <a:solidFill>
                            <a:schemeClr val="tx1"/>
                          </a:solidFill>
                        </a:rPr>
                        <a:t>Danskere</a:t>
                      </a:r>
                      <a:endParaRPr lang="da-DK" dirty="0">
                        <a:solidFill>
                          <a:schemeClr val="tx1"/>
                        </a:solidFill>
                      </a:endParaRPr>
                    </a:p>
                  </a:txBody>
                  <a:tcPr/>
                </a:tc>
                <a:tc>
                  <a:txBody>
                    <a:bodyPr/>
                    <a:lstStyle/>
                    <a:p>
                      <a:r>
                        <a:rPr lang="da-DK" dirty="0" smtClean="0">
                          <a:solidFill>
                            <a:schemeClr val="tx1"/>
                          </a:solidFill>
                        </a:rPr>
                        <a:t>Vestlige</a:t>
                      </a:r>
                      <a:endParaRPr lang="da-DK" dirty="0">
                        <a:solidFill>
                          <a:schemeClr val="tx1"/>
                        </a:solidFill>
                      </a:endParaRPr>
                    </a:p>
                  </a:txBody>
                  <a:tcPr/>
                </a:tc>
                <a:tc>
                  <a:txBody>
                    <a:bodyPr/>
                    <a:lstStyle/>
                    <a:p>
                      <a:r>
                        <a:rPr lang="da-DK" dirty="0" smtClean="0">
                          <a:solidFill>
                            <a:schemeClr val="tx1"/>
                          </a:solidFill>
                        </a:rPr>
                        <a:t>Ikke </a:t>
                      </a:r>
                      <a:r>
                        <a:rPr lang="da-DK" dirty="0" err="1" smtClean="0">
                          <a:solidFill>
                            <a:schemeClr val="tx1"/>
                          </a:solidFill>
                        </a:rPr>
                        <a:t>-Vestlige</a:t>
                      </a:r>
                      <a:endParaRPr lang="da-DK" dirty="0">
                        <a:solidFill>
                          <a:schemeClr val="tx1"/>
                        </a:solidFill>
                      </a:endParaRPr>
                    </a:p>
                  </a:txBody>
                  <a:tcPr/>
                </a:tc>
              </a:tr>
              <a:tr h="370840">
                <a:tc>
                  <a:txBody>
                    <a:bodyPr/>
                    <a:lstStyle/>
                    <a:p>
                      <a:r>
                        <a:rPr lang="da-DK" dirty="0" smtClean="0"/>
                        <a:t>Begivenhed</a:t>
                      </a:r>
                      <a:endParaRPr lang="da-DK" dirty="0"/>
                    </a:p>
                  </a:txBody>
                  <a:tcPr/>
                </a:tc>
                <a:tc>
                  <a:txBody>
                    <a:bodyPr/>
                    <a:lstStyle/>
                    <a:p>
                      <a:r>
                        <a:rPr lang="da-DK" dirty="0" smtClean="0"/>
                        <a:t>Social</a:t>
                      </a:r>
                      <a:r>
                        <a:rPr lang="da-DK" baseline="0" dirty="0" smtClean="0"/>
                        <a:t> afvigelse</a:t>
                      </a:r>
                      <a:endParaRPr lang="da-DK" dirty="0"/>
                    </a:p>
                  </a:txBody>
                  <a:tcPr/>
                </a:tc>
                <a:tc>
                  <a:txBody>
                    <a:bodyPr/>
                    <a:lstStyle/>
                    <a:p>
                      <a:r>
                        <a:rPr lang="da-DK" dirty="0" smtClean="0"/>
                        <a:t>Social</a:t>
                      </a:r>
                      <a:r>
                        <a:rPr lang="da-DK" baseline="0" dirty="0" smtClean="0"/>
                        <a:t> afvigelse</a:t>
                      </a:r>
                      <a:endParaRPr lang="da-DK" dirty="0"/>
                    </a:p>
                  </a:txBody>
                  <a:tcPr/>
                </a:tc>
                <a:tc>
                  <a:txBody>
                    <a:bodyPr/>
                    <a:lstStyle/>
                    <a:p>
                      <a:r>
                        <a:rPr lang="da-DK" dirty="0" smtClean="0"/>
                        <a:t>Social</a:t>
                      </a:r>
                      <a:r>
                        <a:rPr lang="da-DK" baseline="0" dirty="0" smtClean="0"/>
                        <a:t> afvigelse</a:t>
                      </a:r>
                      <a:endParaRPr lang="da-DK" dirty="0"/>
                    </a:p>
                  </a:txBody>
                  <a:tcPr/>
                </a:tc>
              </a:tr>
              <a:tr h="370840">
                <a:tc>
                  <a:txBody>
                    <a:bodyPr/>
                    <a:lstStyle/>
                    <a:p>
                      <a:r>
                        <a:rPr lang="da-DK" dirty="0" smtClean="0"/>
                        <a:t>Tolkningsramme</a:t>
                      </a:r>
                      <a:endParaRPr lang="da-DK" dirty="0"/>
                    </a:p>
                  </a:txBody>
                  <a:tcPr/>
                </a:tc>
                <a:tc>
                  <a:txBody>
                    <a:bodyPr/>
                    <a:lstStyle/>
                    <a:p>
                      <a:r>
                        <a:rPr lang="da-DK" dirty="0" smtClean="0"/>
                        <a:t>Nærmiljø,</a:t>
                      </a:r>
                      <a:r>
                        <a:rPr lang="da-DK" baseline="0" dirty="0" smtClean="0"/>
                        <a:t> familiesvigt, individualitet</a:t>
                      </a:r>
                      <a:endParaRPr lang="da-DK" dirty="0"/>
                    </a:p>
                  </a:txBody>
                  <a:tcPr/>
                </a:tc>
                <a:tc>
                  <a:txBody>
                    <a:bodyPr/>
                    <a:lstStyle/>
                    <a:p>
                      <a:r>
                        <a:rPr lang="da-DK" dirty="0" smtClean="0"/>
                        <a:t>Nationale stereotyper ,          men</a:t>
                      </a:r>
                      <a:r>
                        <a:rPr lang="da-DK" baseline="0" dirty="0" smtClean="0"/>
                        <a:t> i øvrigt som danskere</a:t>
                      </a:r>
                      <a:endParaRPr lang="da-DK" dirty="0"/>
                    </a:p>
                  </a:txBody>
                  <a:tcPr/>
                </a:tc>
                <a:tc>
                  <a:txBody>
                    <a:bodyPr/>
                    <a:lstStyle/>
                    <a:p>
                      <a:r>
                        <a:rPr lang="da-DK" dirty="0" smtClean="0"/>
                        <a:t>Kollektive og kulturelle identiteter (mellemøsten,</a:t>
                      </a:r>
                      <a:r>
                        <a:rPr lang="da-DK" baseline="0" dirty="0" smtClean="0"/>
                        <a:t> ikke udviklet, Islam)</a:t>
                      </a:r>
                      <a:endParaRPr lang="da-DK" dirty="0"/>
                    </a:p>
                  </a:txBody>
                  <a:tcPr/>
                </a:tc>
              </a:tr>
              <a:tr h="370840">
                <a:tc>
                  <a:txBody>
                    <a:bodyPr/>
                    <a:lstStyle/>
                    <a:p>
                      <a:r>
                        <a:rPr lang="da-DK" dirty="0" smtClean="0"/>
                        <a:t>Diskursive</a:t>
                      </a:r>
                      <a:r>
                        <a:rPr lang="da-DK" baseline="0" dirty="0" smtClean="0"/>
                        <a:t> effekter;</a:t>
                      </a:r>
                    </a:p>
                    <a:p>
                      <a:r>
                        <a:rPr lang="da-DK" baseline="0" dirty="0" err="1" smtClean="0"/>
                        <a:t>selvbekræftendende</a:t>
                      </a:r>
                      <a:endParaRPr lang="da-DK" baseline="0" dirty="0" smtClean="0"/>
                    </a:p>
                    <a:p>
                      <a:r>
                        <a:rPr lang="da-DK" baseline="0" dirty="0" smtClean="0"/>
                        <a:t>billeder</a:t>
                      </a:r>
                      <a:endParaRPr lang="da-DK" dirty="0"/>
                    </a:p>
                  </a:txBody>
                  <a:tcPr/>
                </a:tc>
                <a:tc>
                  <a:txBody>
                    <a:bodyPr/>
                    <a:lstStyle/>
                    <a:p>
                      <a:r>
                        <a:rPr lang="da-DK" dirty="0" smtClean="0"/>
                        <a:t>Karakteriserer undtagelser</a:t>
                      </a:r>
                      <a:r>
                        <a:rPr lang="da-DK" baseline="0" dirty="0" smtClean="0"/>
                        <a:t> i kulturen; kulturen er OK:</a:t>
                      </a:r>
                    </a:p>
                    <a:p>
                      <a:r>
                        <a:rPr lang="da-DK" baseline="0" dirty="0" smtClean="0"/>
                        <a:t>Positive og differentierede forventninger kan opretholdes</a:t>
                      </a:r>
                      <a:endParaRPr lang="da-DK" dirty="0"/>
                    </a:p>
                  </a:txBody>
                  <a:tcPr/>
                </a:tc>
                <a:tc>
                  <a:txBody>
                    <a:bodyPr/>
                    <a:lstStyle/>
                    <a:p>
                      <a:r>
                        <a:rPr lang="da-DK" dirty="0" smtClean="0"/>
                        <a:t>Karakteriserer undtagelser</a:t>
                      </a:r>
                      <a:r>
                        <a:rPr lang="da-DK" baseline="0" dirty="0" smtClean="0"/>
                        <a:t> i kulturen; kulturen er OK:</a:t>
                      </a:r>
                    </a:p>
                    <a:p>
                      <a:r>
                        <a:rPr lang="da-DK" baseline="0" dirty="0" smtClean="0"/>
                        <a:t>Positive og differentierede forventninger kan opretholdes</a:t>
                      </a:r>
                      <a:endParaRPr lang="da-DK" dirty="0" smtClean="0"/>
                    </a:p>
                    <a:p>
                      <a:endParaRPr lang="da-DK" dirty="0"/>
                    </a:p>
                  </a:txBody>
                  <a:tcPr/>
                </a:tc>
                <a:tc>
                  <a:txBody>
                    <a:bodyPr/>
                    <a:lstStyle/>
                    <a:p>
                      <a:r>
                        <a:rPr lang="da-DK" dirty="0" smtClean="0"/>
                        <a:t>Karakteriserer</a:t>
                      </a:r>
                      <a:r>
                        <a:rPr lang="da-DK" baseline="0" dirty="0" smtClean="0"/>
                        <a:t> centrale forhold i kulturen; kulturen er ikke OK; der genereres negative forventninger til personer fra disse lande</a:t>
                      </a:r>
                      <a:endParaRPr lang="da-DK" dirty="0"/>
                    </a:p>
                  </a:txBody>
                  <a:tcPr/>
                </a:tc>
              </a:tr>
            </a:tbl>
          </a:graphicData>
        </a:graphic>
      </p:graphicFrame>
      <p:sp>
        <p:nvSpPr>
          <p:cNvPr id="5" name="Pladsholder til diasnummer 4"/>
          <p:cNvSpPr>
            <a:spLocks noGrp="1"/>
          </p:cNvSpPr>
          <p:nvPr>
            <p:ph type="sldNum" sz="quarter" idx="12"/>
          </p:nvPr>
        </p:nvSpPr>
        <p:spPr/>
        <p:txBody>
          <a:bodyPr/>
          <a:lstStyle/>
          <a:p>
            <a:fld id="{191424EF-FD1B-4AF7-B902-262718B7909F}" type="slidenum">
              <a:rPr lang="da-DK" smtClean="0"/>
              <a:pPr/>
              <a:t>14</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a-DK" sz="2400" dirty="0" smtClean="0"/>
              <a:t>Folkeskole </a:t>
            </a:r>
            <a:endParaRPr lang="da-DK" sz="2400" dirty="0"/>
          </a:p>
        </p:txBody>
      </p:sp>
      <p:graphicFrame>
        <p:nvGraphicFramePr>
          <p:cNvPr id="4" name="Pladsholder til indhold 3"/>
          <p:cNvGraphicFramePr>
            <a:graphicFrameLocks noGrp="1"/>
          </p:cNvGraphicFramePr>
          <p:nvPr>
            <p:ph idx="1"/>
          </p:nvPr>
        </p:nvGraphicFramePr>
        <p:xfrm>
          <a:off x="899592" y="1844824"/>
          <a:ext cx="7200799" cy="2078611"/>
        </p:xfrm>
        <a:graphic>
          <a:graphicData uri="http://schemas.openxmlformats.org/drawingml/2006/table">
            <a:tbl>
              <a:tblPr firstRow="1" bandRow="1">
                <a:tableStyleId>{5C22544A-7EE6-4342-B048-85BDC9FD1C3A}</a:tableStyleId>
              </a:tblPr>
              <a:tblGrid>
                <a:gridCol w="1800200"/>
                <a:gridCol w="1413112"/>
                <a:gridCol w="1638159"/>
                <a:gridCol w="2349328"/>
              </a:tblGrid>
              <a:tr h="386076">
                <a:tc>
                  <a:txBody>
                    <a:bodyPr/>
                    <a:lstStyle/>
                    <a:p>
                      <a:r>
                        <a:rPr lang="da-DK" dirty="0" smtClean="0"/>
                        <a:t>I procent</a:t>
                      </a:r>
                      <a:r>
                        <a:rPr lang="da-DK" baseline="0" dirty="0" smtClean="0"/>
                        <a:t>  af sample</a:t>
                      </a:r>
                      <a:endParaRPr lang="da-DK" dirty="0"/>
                    </a:p>
                  </a:txBody>
                  <a:tcPr/>
                </a:tc>
                <a:tc>
                  <a:txBody>
                    <a:bodyPr/>
                    <a:lstStyle/>
                    <a:p>
                      <a:pPr algn="ctr"/>
                      <a:r>
                        <a:rPr lang="da-DK" dirty="0" smtClean="0"/>
                        <a:t>Danske</a:t>
                      </a:r>
                      <a:endParaRPr lang="da-DK" dirty="0"/>
                    </a:p>
                  </a:txBody>
                  <a:tcPr/>
                </a:tc>
                <a:tc>
                  <a:txBody>
                    <a:bodyPr/>
                    <a:lstStyle/>
                    <a:p>
                      <a:pPr algn="ctr"/>
                      <a:r>
                        <a:rPr lang="da-DK" dirty="0" smtClean="0"/>
                        <a:t>Vestlige</a:t>
                      </a:r>
                      <a:endParaRPr lang="da-DK" dirty="0"/>
                    </a:p>
                  </a:txBody>
                  <a:tcPr/>
                </a:tc>
                <a:tc>
                  <a:txBody>
                    <a:bodyPr/>
                    <a:lstStyle/>
                    <a:p>
                      <a:pPr algn="ctr"/>
                      <a:r>
                        <a:rPr lang="da-DK" dirty="0" smtClean="0"/>
                        <a:t>Ikke-vestlige</a:t>
                      </a:r>
                      <a:endParaRPr lang="da-DK" dirty="0"/>
                    </a:p>
                  </a:txBody>
                  <a:tcPr/>
                </a:tc>
              </a:tr>
              <a:tr h="386076">
                <a:tc>
                  <a:txBody>
                    <a:bodyPr/>
                    <a:lstStyle/>
                    <a:p>
                      <a:r>
                        <a:rPr lang="da-DK" dirty="0" smtClean="0"/>
                        <a:t>Højeste niveau</a:t>
                      </a:r>
                      <a:endParaRPr lang="da-DK" dirty="0"/>
                    </a:p>
                  </a:txBody>
                  <a:tcPr/>
                </a:tc>
                <a:tc>
                  <a:txBody>
                    <a:bodyPr/>
                    <a:lstStyle/>
                    <a:p>
                      <a:pPr algn="ctr"/>
                      <a:r>
                        <a:rPr lang="da-DK" dirty="0" smtClean="0"/>
                        <a:t>8</a:t>
                      </a:r>
                      <a:endParaRPr lang="da-DK" dirty="0"/>
                    </a:p>
                  </a:txBody>
                  <a:tcPr/>
                </a:tc>
                <a:tc>
                  <a:txBody>
                    <a:bodyPr/>
                    <a:lstStyle/>
                    <a:p>
                      <a:pPr algn="ctr"/>
                      <a:r>
                        <a:rPr lang="da-DK" dirty="0" smtClean="0"/>
                        <a:t>7</a:t>
                      </a:r>
                      <a:endParaRPr lang="da-DK" dirty="0"/>
                    </a:p>
                  </a:txBody>
                  <a:tcPr/>
                </a:tc>
                <a:tc>
                  <a:txBody>
                    <a:bodyPr/>
                    <a:lstStyle/>
                    <a:p>
                      <a:pPr algn="ctr"/>
                      <a:r>
                        <a:rPr lang="da-DK" dirty="0" smtClean="0"/>
                        <a:t>1 </a:t>
                      </a:r>
                      <a:endParaRPr lang="da-DK" dirty="0"/>
                    </a:p>
                  </a:txBody>
                  <a:tcPr/>
                </a:tc>
              </a:tr>
              <a:tr h="386076">
                <a:tc>
                  <a:txBody>
                    <a:bodyPr/>
                    <a:lstStyle/>
                    <a:p>
                      <a:r>
                        <a:rPr lang="da-DK" dirty="0" smtClean="0"/>
                        <a:t>Mellemniveauer</a:t>
                      </a:r>
                      <a:endParaRPr lang="da-DK" dirty="0"/>
                    </a:p>
                  </a:txBody>
                  <a:tcPr/>
                </a:tc>
                <a:tc>
                  <a:txBody>
                    <a:bodyPr/>
                    <a:lstStyle/>
                    <a:p>
                      <a:pPr algn="ctr"/>
                      <a:r>
                        <a:rPr lang="da-DK" dirty="0" smtClean="0"/>
                        <a:t>75</a:t>
                      </a:r>
                      <a:endParaRPr lang="da-DK" dirty="0"/>
                    </a:p>
                  </a:txBody>
                  <a:tcPr/>
                </a:tc>
                <a:tc>
                  <a:txBody>
                    <a:bodyPr/>
                    <a:lstStyle/>
                    <a:p>
                      <a:pPr algn="ctr"/>
                      <a:r>
                        <a:rPr lang="da-DK" dirty="0" smtClean="0"/>
                        <a:t>71</a:t>
                      </a:r>
                      <a:endParaRPr lang="da-DK" dirty="0"/>
                    </a:p>
                  </a:txBody>
                  <a:tcPr/>
                </a:tc>
                <a:tc>
                  <a:txBody>
                    <a:bodyPr/>
                    <a:lstStyle/>
                    <a:p>
                      <a:pPr algn="ctr"/>
                      <a:r>
                        <a:rPr lang="da-DK" dirty="0" smtClean="0"/>
                        <a:t>40</a:t>
                      </a:r>
                      <a:endParaRPr lang="da-DK" dirty="0"/>
                    </a:p>
                  </a:txBody>
                  <a:tcPr/>
                </a:tc>
              </a:tr>
              <a:tr h="666379">
                <a:tc>
                  <a:txBody>
                    <a:bodyPr/>
                    <a:lstStyle/>
                    <a:p>
                      <a:r>
                        <a:rPr lang="da-DK" dirty="0" smtClean="0"/>
                        <a:t>Ikke-funktionel</a:t>
                      </a:r>
                      <a:r>
                        <a:rPr lang="da-DK" baseline="0" dirty="0" smtClean="0"/>
                        <a:t> læsekompetence</a:t>
                      </a:r>
                      <a:endParaRPr lang="da-DK" dirty="0"/>
                    </a:p>
                  </a:txBody>
                  <a:tcPr/>
                </a:tc>
                <a:tc>
                  <a:txBody>
                    <a:bodyPr/>
                    <a:lstStyle/>
                    <a:p>
                      <a:pPr algn="ctr"/>
                      <a:r>
                        <a:rPr lang="da-DK" dirty="0" smtClean="0"/>
                        <a:t>17</a:t>
                      </a:r>
                      <a:endParaRPr lang="da-DK" dirty="0"/>
                    </a:p>
                  </a:txBody>
                  <a:tcPr/>
                </a:tc>
                <a:tc>
                  <a:txBody>
                    <a:bodyPr/>
                    <a:lstStyle/>
                    <a:p>
                      <a:pPr algn="ctr"/>
                      <a:r>
                        <a:rPr lang="da-DK" dirty="0" smtClean="0"/>
                        <a:t>22</a:t>
                      </a:r>
                      <a:endParaRPr lang="da-DK" dirty="0"/>
                    </a:p>
                  </a:txBody>
                  <a:tcPr/>
                </a:tc>
                <a:tc>
                  <a:txBody>
                    <a:bodyPr/>
                    <a:lstStyle/>
                    <a:p>
                      <a:pPr algn="ctr"/>
                      <a:r>
                        <a:rPr lang="da-DK" dirty="0" smtClean="0"/>
                        <a:t>53</a:t>
                      </a:r>
                      <a:endParaRPr lang="da-DK" dirty="0"/>
                    </a:p>
                  </a:txBody>
                  <a:tcPr/>
                </a:tc>
              </a:tr>
            </a:tbl>
          </a:graphicData>
        </a:graphic>
      </p:graphicFrame>
      <p:graphicFrame>
        <p:nvGraphicFramePr>
          <p:cNvPr id="5" name="Tabel 4"/>
          <p:cNvGraphicFramePr>
            <a:graphicFrameLocks noGrp="1"/>
          </p:cNvGraphicFramePr>
          <p:nvPr/>
        </p:nvGraphicFramePr>
        <p:xfrm>
          <a:off x="899592" y="3933056"/>
          <a:ext cx="4104456" cy="432048"/>
        </p:xfrm>
        <a:graphic>
          <a:graphicData uri="http://schemas.openxmlformats.org/drawingml/2006/table">
            <a:tbl>
              <a:tblPr firstRow="1" bandRow="1">
                <a:tableStyleId>{5C22544A-7EE6-4342-B048-85BDC9FD1C3A}</a:tableStyleId>
              </a:tblPr>
              <a:tblGrid>
                <a:gridCol w="4104456"/>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800" b="1" kern="1200" dirty="0" smtClean="0">
                          <a:solidFill>
                            <a:schemeClr val="lt1"/>
                          </a:solidFill>
                          <a:latin typeface="+mn-lt"/>
                          <a:ea typeface="+mn-ea"/>
                          <a:cs typeface="+mn-cs"/>
                        </a:rPr>
                        <a:t>Pisa Etnisk 2005, s. 59. Efter figur 4.2.</a:t>
                      </a:r>
                      <a:endParaRPr lang="da-DK" dirty="0"/>
                    </a:p>
                  </a:txBody>
                  <a:tcPr/>
                </a:tc>
              </a:tr>
            </a:tbl>
          </a:graphicData>
        </a:graphic>
      </p:graphicFrame>
      <p:sp>
        <p:nvSpPr>
          <p:cNvPr id="7" name="Pladsholder til diasnummer 6"/>
          <p:cNvSpPr>
            <a:spLocks noGrp="1"/>
          </p:cNvSpPr>
          <p:nvPr>
            <p:ph type="sldNum" sz="quarter" idx="12"/>
          </p:nvPr>
        </p:nvSpPr>
        <p:spPr/>
        <p:txBody>
          <a:bodyPr/>
          <a:lstStyle/>
          <a:p>
            <a:fld id="{67BBAF12-2899-42F8-82AF-81E2E1A59EB3}" type="slidenum">
              <a:rPr lang="da-DK" smtClean="0"/>
              <a:pPr/>
              <a:t>15</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dirty="0" smtClean="0"/>
              <a:t>Ungdomsuddannelse</a:t>
            </a:r>
            <a:endParaRPr lang="da-DK" sz="2400" dirty="0"/>
          </a:p>
        </p:txBody>
      </p:sp>
      <p:sp>
        <p:nvSpPr>
          <p:cNvPr id="3" name="Pladsholder til indhold 2"/>
          <p:cNvSpPr>
            <a:spLocks noGrp="1"/>
          </p:cNvSpPr>
          <p:nvPr>
            <p:ph idx="1"/>
          </p:nvPr>
        </p:nvSpPr>
        <p:spPr>
          <a:xfrm>
            <a:off x="539552" y="1412776"/>
            <a:ext cx="8229600" cy="4857403"/>
          </a:xfrm>
        </p:spPr>
        <p:txBody>
          <a:bodyPr/>
          <a:lstStyle/>
          <a:p>
            <a:endParaRPr lang="da-DK" dirty="0" smtClean="0"/>
          </a:p>
          <a:p>
            <a:endParaRPr lang="da-DK" dirty="0"/>
          </a:p>
        </p:txBody>
      </p:sp>
      <p:graphicFrame>
        <p:nvGraphicFramePr>
          <p:cNvPr id="4" name="Tabel 3"/>
          <p:cNvGraphicFramePr>
            <a:graphicFrameLocks noGrp="1"/>
          </p:cNvGraphicFramePr>
          <p:nvPr/>
        </p:nvGraphicFramePr>
        <p:xfrm>
          <a:off x="971600" y="1916832"/>
          <a:ext cx="7320138" cy="2291080"/>
        </p:xfrm>
        <a:graphic>
          <a:graphicData uri="http://schemas.openxmlformats.org/drawingml/2006/table">
            <a:tbl>
              <a:tblPr firstRow="1" bandRow="1">
                <a:tableStyleId>{5C22544A-7EE6-4342-B048-85BDC9FD1C3A}</a:tableStyleId>
              </a:tblPr>
              <a:tblGrid>
                <a:gridCol w="1152128"/>
                <a:gridCol w="939340"/>
                <a:gridCol w="1045734"/>
                <a:gridCol w="1045734"/>
                <a:gridCol w="1045734"/>
                <a:gridCol w="1045734"/>
                <a:gridCol w="1045734"/>
              </a:tblGrid>
              <a:tr h="0">
                <a:tc>
                  <a:txBody>
                    <a:bodyPr/>
                    <a:lstStyle/>
                    <a:p>
                      <a:endParaRPr lang="da-DK" dirty="0"/>
                    </a:p>
                  </a:txBody>
                  <a:tcPr/>
                </a:tc>
                <a:tc gridSpan="3">
                  <a:txBody>
                    <a:bodyPr/>
                    <a:lstStyle/>
                    <a:p>
                      <a:pPr algn="ctr"/>
                      <a:r>
                        <a:rPr lang="da-DK" dirty="0" smtClean="0"/>
                        <a:t>Mænd</a:t>
                      </a:r>
                      <a:endParaRPr lang="da-DK" dirty="0"/>
                    </a:p>
                  </a:txBody>
                  <a:tcPr/>
                </a:tc>
                <a:tc hMerge="1">
                  <a:txBody>
                    <a:bodyPr/>
                    <a:lstStyle/>
                    <a:p>
                      <a:endParaRPr lang="da-DK" dirty="0"/>
                    </a:p>
                  </a:txBody>
                  <a:tcPr/>
                </a:tc>
                <a:tc hMerge="1">
                  <a:txBody>
                    <a:bodyPr/>
                    <a:lstStyle/>
                    <a:p>
                      <a:endParaRPr lang="da-DK" dirty="0"/>
                    </a:p>
                  </a:txBody>
                  <a:tcPr/>
                </a:tc>
                <a:tc gridSpan="3">
                  <a:txBody>
                    <a:bodyPr/>
                    <a:lstStyle/>
                    <a:p>
                      <a:pPr algn="ctr"/>
                      <a:r>
                        <a:rPr lang="da-DK" dirty="0" smtClean="0"/>
                        <a:t>Kvinder</a:t>
                      </a:r>
                      <a:endParaRPr lang="da-DK" dirty="0"/>
                    </a:p>
                  </a:txBody>
                  <a:tcPr/>
                </a:tc>
                <a:tc hMerge="1">
                  <a:txBody>
                    <a:bodyPr/>
                    <a:lstStyle/>
                    <a:p>
                      <a:endParaRPr lang="da-DK" dirty="0"/>
                    </a:p>
                  </a:txBody>
                  <a:tcPr/>
                </a:tc>
                <a:tc hMerge="1">
                  <a:txBody>
                    <a:bodyPr/>
                    <a:lstStyle/>
                    <a:p>
                      <a:endParaRPr lang="da-DK" dirty="0"/>
                    </a:p>
                  </a:txBody>
                  <a:tcPr/>
                </a:tc>
              </a:tr>
              <a:tr h="370840">
                <a:tc>
                  <a:txBody>
                    <a:bodyPr/>
                    <a:lstStyle/>
                    <a:p>
                      <a:r>
                        <a:rPr lang="da-DK" dirty="0" smtClean="0"/>
                        <a:t>I procent</a:t>
                      </a:r>
                      <a:endParaRPr lang="da-DK" dirty="0"/>
                    </a:p>
                  </a:txBody>
                  <a:tcPr/>
                </a:tc>
                <a:tc>
                  <a:txBody>
                    <a:bodyPr/>
                    <a:lstStyle/>
                    <a:p>
                      <a:r>
                        <a:rPr lang="da-DK" dirty="0" smtClean="0"/>
                        <a:t>Ikke-vestlige</a:t>
                      </a:r>
                      <a:r>
                        <a:rPr lang="da-DK" baseline="0" dirty="0" smtClean="0"/>
                        <a:t> </a:t>
                      </a:r>
                      <a:endParaRPr lang="da-DK" dirty="0"/>
                    </a:p>
                  </a:txBody>
                  <a:tcPr/>
                </a:tc>
                <a:tc>
                  <a:txBody>
                    <a:bodyPr/>
                    <a:lstStyle/>
                    <a:p>
                      <a:r>
                        <a:rPr lang="da-DK" dirty="0" smtClean="0"/>
                        <a:t>Vestlig</a:t>
                      </a:r>
                      <a:endParaRPr lang="da-DK" dirty="0"/>
                    </a:p>
                  </a:txBody>
                  <a:tcPr/>
                </a:tc>
                <a:tc>
                  <a:txBody>
                    <a:bodyPr/>
                    <a:lstStyle/>
                    <a:p>
                      <a:r>
                        <a:rPr lang="da-DK" dirty="0" smtClean="0"/>
                        <a:t>Danske</a:t>
                      </a:r>
                      <a:endParaRPr lang="da-DK" dirty="0"/>
                    </a:p>
                  </a:txBody>
                  <a:tcPr/>
                </a:tc>
                <a:tc>
                  <a:txBody>
                    <a:bodyPr/>
                    <a:lstStyle/>
                    <a:p>
                      <a:r>
                        <a:rPr lang="da-DK" dirty="0" err="1" smtClean="0"/>
                        <a:t>Ikke-</a:t>
                      </a:r>
                      <a:r>
                        <a:rPr lang="da-DK" baseline="0" dirty="0" smtClean="0"/>
                        <a:t> v</a:t>
                      </a:r>
                      <a:r>
                        <a:rPr lang="da-DK" dirty="0" smtClean="0"/>
                        <a:t>estlige</a:t>
                      </a:r>
                      <a:endParaRPr lang="da-DK" dirty="0"/>
                    </a:p>
                  </a:txBody>
                  <a:tcPr/>
                </a:tc>
                <a:tc>
                  <a:txBody>
                    <a:bodyPr/>
                    <a:lstStyle/>
                    <a:p>
                      <a:r>
                        <a:rPr lang="da-DK" baseline="0" dirty="0" smtClean="0"/>
                        <a:t>Vestlig</a:t>
                      </a:r>
                      <a:endParaRPr lang="da-DK" dirty="0"/>
                    </a:p>
                  </a:txBody>
                  <a:tcPr/>
                </a:tc>
                <a:tc>
                  <a:txBody>
                    <a:bodyPr/>
                    <a:lstStyle/>
                    <a:p>
                      <a:r>
                        <a:rPr lang="da-DK" dirty="0" smtClean="0"/>
                        <a:t>Danske</a:t>
                      </a:r>
                      <a:endParaRPr lang="da-DK" dirty="0"/>
                    </a:p>
                  </a:txBody>
                  <a:tcPr/>
                </a:tc>
              </a:tr>
              <a:tr h="370840">
                <a:tc>
                  <a:txBody>
                    <a:bodyPr/>
                    <a:lstStyle/>
                    <a:p>
                      <a:r>
                        <a:rPr lang="da-DK" dirty="0" smtClean="0"/>
                        <a:t>Afsluttet m.  grund-skolen</a:t>
                      </a:r>
                      <a:endParaRPr lang="da-DK" dirty="0"/>
                    </a:p>
                  </a:txBody>
                  <a:tcPr/>
                </a:tc>
                <a:tc>
                  <a:txBody>
                    <a:bodyPr/>
                    <a:lstStyle/>
                    <a:p>
                      <a:pPr algn="ctr"/>
                      <a:r>
                        <a:rPr lang="da-DK" dirty="0" smtClean="0"/>
                        <a:t>67</a:t>
                      </a:r>
                      <a:endParaRPr lang="da-DK" dirty="0"/>
                    </a:p>
                  </a:txBody>
                  <a:tcPr/>
                </a:tc>
                <a:tc>
                  <a:txBody>
                    <a:bodyPr/>
                    <a:lstStyle/>
                    <a:p>
                      <a:pPr algn="ctr"/>
                      <a:r>
                        <a:rPr lang="da-DK" dirty="0" smtClean="0"/>
                        <a:t>30</a:t>
                      </a:r>
                      <a:endParaRPr lang="da-DK" dirty="0"/>
                    </a:p>
                  </a:txBody>
                  <a:tcPr/>
                </a:tc>
                <a:tc>
                  <a:txBody>
                    <a:bodyPr/>
                    <a:lstStyle/>
                    <a:p>
                      <a:pPr algn="ctr"/>
                      <a:r>
                        <a:rPr lang="da-DK" dirty="0" smtClean="0"/>
                        <a:t>30</a:t>
                      </a:r>
                      <a:endParaRPr lang="da-DK" dirty="0"/>
                    </a:p>
                  </a:txBody>
                  <a:tcPr/>
                </a:tc>
                <a:tc>
                  <a:txBody>
                    <a:bodyPr/>
                    <a:lstStyle/>
                    <a:p>
                      <a:pPr algn="ctr"/>
                      <a:r>
                        <a:rPr lang="da-DK" dirty="0" smtClean="0"/>
                        <a:t>56</a:t>
                      </a:r>
                      <a:endParaRPr lang="da-DK" dirty="0"/>
                    </a:p>
                  </a:txBody>
                  <a:tcPr/>
                </a:tc>
                <a:tc>
                  <a:txBody>
                    <a:bodyPr/>
                    <a:lstStyle/>
                    <a:p>
                      <a:pPr algn="ctr"/>
                      <a:r>
                        <a:rPr lang="da-DK" dirty="0" smtClean="0"/>
                        <a:t>28</a:t>
                      </a:r>
                      <a:endParaRPr lang="da-DK" dirty="0"/>
                    </a:p>
                  </a:txBody>
                  <a:tcPr/>
                </a:tc>
                <a:tc>
                  <a:txBody>
                    <a:bodyPr/>
                    <a:lstStyle/>
                    <a:p>
                      <a:pPr algn="ctr"/>
                      <a:r>
                        <a:rPr lang="da-DK" dirty="0" smtClean="0"/>
                        <a:t>29</a:t>
                      </a:r>
                      <a:endParaRPr lang="da-DK" dirty="0"/>
                    </a:p>
                  </a:txBody>
                  <a:tcPr/>
                </a:tc>
              </a:tr>
              <a:tr h="370840">
                <a:tc gridSpan="7">
                  <a:txBody>
                    <a:bodyPr/>
                    <a:lstStyle/>
                    <a:p>
                      <a:r>
                        <a:rPr lang="da-DK" dirty="0" smtClean="0"/>
                        <a:t>Kilde: </a:t>
                      </a:r>
                      <a:r>
                        <a:rPr lang="da-DK" dirty="0" err="1" smtClean="0"/>
                        <a:t>Plovsing</a:t>
                      </a:r>
                      <a:r>
                        <a:rPr lang="da-DK" dirty="0" smtClean="0"/>
                        <a:t> &amp; Lange (2009) Indvandrer i Danmark.</a:t>
                      </a:r>
                      <a:r>
                        <a:rPr lang="da-DK" baseline="0" dirty="0" smtClean="0"/>
                        <a:t> Danmarks Statistik</a:t>
                      </a:r>
                      <a:endParaRPr lang="da-DK" dirty="0"/>
                    </a:p>
                  </a:txBody>
                  <a:tcPr/>
                </a:tc>
                <a:tc hMerge="1">
                  <a:txBody>
                    <a:bodyPr/>
                    <a:lstStyle/>
                    <a:p>
                      <a:pPr algn="ctr"/>
                      <a:endParaRPr lang="da-DK" dirty="0"/>
                    </a:p>
                  </a:txBody>
                  <a:tcPr/>
                </a:tc>
                <a:tc hMerge="1">
                  <a:txBody>
                    <a:bodyPr/>
                    <a:lstStyle/>
                    <a:p>
                      <a:pPr algn="ctr"/>
                      <a:endParaRPr lang="da-DK" dirty="0"/>
                    </a:p>
                  </a:txBody>
                  <a:tcPr/>
                </a:tc>
                <a:tc hMerge="1">
                  <a:txBody>
                    <a:bodyPr/>
                    <a:lstStyle/>
                    <a:p>
                      <a:pPr algn="ctr"/>
                      <a:endParaRPr lang="da-DK" dirty="0"/>
                    </a:p>
                  </a:txBody>
                  <a:tcPr/>
                </a:tc>
                <a:tc hMerge="1">
                  <a:txBody>
                    <a:bodyPr/>
                    <a:lstStyle/>
                    <a:p>
                      <a:pPr algn="ctr"/>
                      <a:endParaRPr lang="da-DK" dirty="0"/>
                    </a:p>
                  </a:txBody>
                  <a:tcPr/>
                </a:tc>
                <a:tc hMerge="1">
                  <a:txBody>
                    <a:bodyPr/>
                    <a:lstStyle/>
                    <a:p>
                      <a:pPr algn="ctr"/>
                      <a:endParaRPr lang="da-DK" dirty="0"/>
                    </a:p>
                  </a:txBody>
                  <a:tcPr/>
                </a:tc>
                <a:tc hMerge="1">
                  <a:txBody>
                    <a:bodyPr/>
                    <a:lstStyle/>
                    <a:p>
                      <a:pPr algn="ctr"/>
                      <a:endParaRPr lang="da-DK" dirty="0"/>
                    </a:p>
                  </a:txBody>
                  <a:tcPr/>
                </a:tc>
              </a:tr>
            </a:tbl>
          </a:graphicData>
        </a:graphic>
      </p:graphicFrame>
      <p:sp>
        <p:nvSpPr>
          <p:cNvPr id="6" name="Pladsholder til diasnummer 5"/>
          <p:cNvSpPr>
            <a:spLocks noGrp="1"/>
          </p:cNvSpPr>
          <p:nvPr>
            <p:ph type="sldNum" sz="quarter" idx="12"/>
          </p:nvPr>
        </p:nvSpPr>
        <p:spPr/>
        <p:txBody>
          <a:bodyPr/>
          <a:lstStyle/>
          <a:p>
            <a:fld id="{191424EF-FD1B-4AF7-B902-262718B7909F}" type="slidenum">
              <a:rPr lang="da-DK" smtClean="0"/>
              <a:pPr/>
              <a:t>16</a:t>
            </a:fld>
            <a:endParaRPr lang="da-DK"/>
          </a:p>
        </p:txBody>
      </p:sp>
      <p:sp>
        <p:nvSpPr>
          <p:cNvPr id="7" name="Pladsholder til sidefod 6"/>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a:bodyPr>
          <a:lstStyle/>
          <a:p>
            <a:r>
              <a:rPr lang="da-DK" sz="2400" dirty="0" smtClean="0"/>
              <a:t>Diskursive trusselsbilleder</a:t>
            </a:r>
            <a:endParaRPr lang="da-DK" sz="2400" dirty="0"/>
          </a:p>
        </p:txBody>
      </p:sp>
      <p:graphicFrame>
        <p:nvGraphicFramePr>
          <p:cNvPr id="4" name="Pladsholder til indhold 3"/>
          <p:cNvGraphicFramePr>
            <a:graphicFrameLocks noGrp="1"/>
          </p:cNvGraphicFramePr>
          <p:nvPr>
            <p:ph idx="1"/>
          </p:nvPr>
        </p:nvGraphicFramePr>
        <p:xfrm>
          <a:off x="467544" y="1340768"/>
          <a:ext cx="8229600" cy="33832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da-DK" sz="1800" b="1" kern="1200" dirty="0" smtClean="0">
                          <a:solidFill>
                            <a:schemeClr val="lt1"/>
                          </a:solidFill>
                          <a:latin typeface="+mn-lt"/>
                          <a:ea typeface="+mn-ea"/>
                          <a:cs typeface="+mn-cs"/>
                        </a:rPr>
                        <a:t>"Årtusindskiftet bliver en afgørende skæringsdato for Dansk Folkeparti. Fra og med denne dag vil vi ikke længere anerkende nye danske statsborgerskaber. Eller rettere: Efter denne dag vil vi tage forbehold for alle fremtidige indfødsretslove. Dansk Folkeparti forbeholder sig altså ret til senere ved en ny lov eventuelt at fratage en person sit danske statsborgerskab." (Annoncekampagne fra Dansk Folkeparti, 7.3.1999).</a:t>
                      </a:r>
                      <a:endParaRPr lang="da-DK" dirty="0"/>
                    </a:p>
                  </a:txBody>
                  <a:tcPr/>
                </a:tc>
                <a:tc>
                  <a:txBody>
                    <a:bodyPr/>
                    <a:lstStyle/>
                    <a:p>
                      <a:r>
                        <a:rPr lang="da-DK" sz="1800" b="1" kern="1200" dirty="0" smtClean="0">
                          <a:solidFill>
                            <a:schemeClr val="lt1"/>
                          </a:solidFill>
                          <a:latin typeface="+mn-lt"/>
                          <a:ea typeface="+mn-ea"/>
                          <a:cs typeface="+mn-cs"/>
                        </a:rPr>
                        <a:t>"De nationalsocialistiske medlemmer af den preussiske landdag forlanger i et andragende 'Foranstaltning imod indvandrede medlemmer af den semitiske race'. Alle jøder, der er indvandret i Preussen siden 1. august 1914, skal udvises som landets besværlige udlændinge." (</a:t>
                      </a:r>
                      <a:r>
                        <a:rPr lang="da-DK" sz="1800" b="1" i="1" kern="1200" dirty="0" smtClean="0">
                          <a:solidFill>
                            <a:schemeClr val="lt1"/>
                          </a:solidFill>
                          <a:latin typeface="+mn-lt"/>
                          <a:ea typeface="+mn-ea"/>
                          <a:cs typeface="+mn-cs"/>
                        </a:rPr>
                        <a:t>Der </a:t>
                      </a:r>
                      <a:r>
                        <a:rPr lang="da-DK" sz="1800" b="1" i="1" kern="1200" dirty="0" err="1" smtClean="0">
                          <a:solidFill>
                            <a:schemeClr val="lt1"/>
                          </a:solidFill>
                          <a:latin typeface="+mn-lt"/>
                          <a:ea typeface="+mn-ea"/>
                          <a:cs typeface="+mn-cs"/>
                        </a:rPr>
                        <a:t>Stürmer</a:t>
                      </a:r>
                      <a:r>
                        <a:rPr lang="da-DK" sz="1800" b="1" kern="1200" dirty="0" smtClean="0">
                          <a:solidFill>
                            <a:schemeClr val="lt1"/>
                          </a:solidFill>
                          <a:latin typeface="+mn-lt"/>
                          <a:ea typeface="+mn-ea"/>
                          <a:cs typeface="+mn-cs"/>
                        </a:rPr>
                        <a:t> nr. 14/1925).</a:t>
                      </a:r>
                      <a:endParaRPr lang="da-DK" dirty="0"/>
                    </a:p>
                  </a:txBody>
                  <a:tcPr/>
                </a:tc>
              </a:tr>
            </a:tbl>
          </a:graphicData>
        </a:graphic>
      </p:graphicFrame>
      <p:graphicFrame>
        <p:nvGraphicFramePr>
          <p:cNvPr id="5" name="Tabel 4"/>
          <p:cNvGraphicFramePr>
            <a:graphicFrameLocks noGrp="1"/>
          </p:cNvGraphicFramePr>
          <p:nvPr/>
        </p:nvGraphicFramePr>
        <p:xfrm>
          <a:off x="467544" y="4869160"/>
          <a:ext cx="2664296" cy="370840"/>
        </p:xfrm>
        <a:graphic>
          <a:graphicData uri="http://schemas.openxmlformats.org/drawingml/2006/table">
            <a:tbl>
              <a:tblPr firstRow="1" bandRow="1">
                <a:tableStyleId>{5C22544A-7EE6-4342-B048-85BDC9FD1C3A}</a:tableStyleId>
              </a:tblPr>
              <a:tblGrid>
                <a:gridCol w="2664296"/>
              </a:tblGrid>
              <a:tr h="370840">
                <a:tc>
                  <a:txBody>
                    <a:bodyPr/>
                    <a:lstStyle/>
                    <a:p>
                      <a:r>
                        <a:rPr lang="da-DK" sz="1800" b="1" kern="1200" dirty="0" smtClean="0">
                          <a:solidFill>
                            <a:schemeClr val="lt1"/>
                          </a:solidFill>
                          <a:latin typeface="+mn-lt"/>
                          <a:ea typeface="+mn-ea"/>
                          <a:cs typeface="+mn-cs"/>
                        </a:rPr>
                        <a:t>fra: </a:t>
                      </a:r>
                      <a:r>
                        <a:rPr lang="da-DK" sz="1800" b="1" u="none" strike="noStrike" kern="1200" dirty="0" err="1" smtClean="0">
                          <a:solidFill>
                            <a:schemeClr val="lt1"/>
                          </a:solidFill>
                          <a:latin typeface="+mn-lt"/>
                          <a:ea typeface="+mn-ea"/>
                          <a:cs typeface="+mn-cs"/>
                          <a:hlinkClick r:id="rId2"/>
                        </a:rPr>
                        <a:t>www.humanisme.dk</a:t>
                      </a:r>
                      <a:endParaRPr lang="da-DK" dirty="0"/>
                    </a:p>
                  </a:txBody>
                  <a:tcPr/>
                </a:tc>
              </a:tr>
            </a:tbl>
          </a:graphicData>
        </a:graphic>
      </p:graphicFrame>
      <p:sp>
        <p:nvSpPr>
          <p:cNvPr id="6" name="Pladsholder til diasnummer 5"/>
          <p:cNvSpPr>
            <a:spLocks noGrp="1"/>
          </p:cNvSpPr>
          <p:nvPr>
            <p:ph type="sldNum" sz="quarter" idx="12"/>
          </p:nvPr>
        </p:nvSpPr>
        <p:spPr/>
        <p:txBody>
          <a:bodyPr/>
          <a:lstStyle/>
          <a:p>
            <a:fld id="{67BBAF12-2899-42F8-82AF-81E2E1A59EB3}" type="slidenum">
              <a:rPr lang="da-DK" smtClean="0"/>
              <a:pPr/>
              <a:t>17</a:t>
            </a:fld>
            <a:endParaRPr lang="da-DK"/>
          </a:p>
        </p:txBody>
      </p:sp>
      <p:sp>
        <p:nvSpPr>
          <p:cNvPr id="7" name="Pladsholder til sidefod 6"/>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2400" dirty="0" smtClean="0"/>
              <a:t>A: opgørelse.</a:t>
            </a:r>
            <a:br>
              <a:rPr lang="da-DK" sz="2400" dirty="0" smtClean="0"/>
            </a:br>
            <a:r>
              <a:rPr lang="da-DK" sz="2400" dirty="0" smtClean="0"/>
              <a:t>Etniske minoriteter og arbejdsmarkedet (Årbog om indvandrere 2004; 16-64 </a:t>
            </a:r>
            <a:r>
              <a:rPr lang="da-DK" sz="2400" dirty="0" err="1" smtClean="0"/>
              <a:t>årige</a:t>
            </a:r>
            <a:r>
              <a:rPr lang="da-DK" sz="2400" dirty="0" smtClean="0"/>
              <a:t>)</a:t>
            </a:r>
            <a:endParaRPr lang="da-DK" sz="2400" dirty="0"/>
          </a:p>
        </p:txBody>
      </p:sp>
      <p:graphicFrame>
        <p:nvGraphicFramePr>
          <p:cNvPr id="4" name="Pladsholder til indhold 3"/>
          <p:cNvGraphicFramePr>
            <a:graphicFrameLocks noGrp="1"/>
          </p:cNvGraphicFramePr>
          <p:nvPr>
            <p:ph idx="1"/>
          </p:nvPr>
        </p:nvGraphicFramePr>
        <p:xfrm>
          <a:off x="457200" y="1600200"/>
          <a:ext cx="8229600" cy="32359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endParaRPr lang="da-DK" dirty="0"/>
                    </a:p>
                  </a:txBody>
                  <a:tcPr/>
                </a:tc>
                <a:tc>
                  <a:txBody>
                    <a:bodyPr/>
                    <a:lstStyle/>
                    <a:p>
                      <a:r>
                        <a:rPr lang="da-DK" dirty="0" smtClean="0"/>
                        <a:t>Vestlige</a:t>
                      </a:r>
                      <a:r>
                        <a:rPr lang="da-DK" baseline="0" dirty="0" smtClean="0"/>
                        <a:t> lande</a:t>
                      </a:r>
                      <a:endParaRPr lang="da-DK" dirty="0"/>
                    </a:p>
                  </a:txBody>
                  <a:tcPr/>
                </a:tc>
                <a:tc>
                  <a:txBody>
                    <a:bodyPr/>
                    <a:lstStyle/>
                    <a:p>
                      <a:r>
                        <a:rPr lang="da-DK" dirty="0" smtClean="0"/>
                        <a:t>Ikke vestlige lande</a:t>
                      </a:r>
                      <a:endParaRPr lang="da-DK" dirty="0"/>
                    </a:p>
                  </a:txBody>
                  <a:tcPr/>
                </a:tc>
                <a:tc>
                  <a:txBody>
                    <a:bodyPr/>
                    <a:lstStyle/>
                    <a:p>
                      <a:r>
                        <a:rPr lang="da-DK" dirty="0" err="1" smtClean="0"/>
                        <a:t>Indv</a:t>
                      </a:r>
                      <a:r>
                        <a:rPr lang="da-DK" dirty="0" smtClean="0"/>
                        <a:t>. og</a:t>
                      </a:r>
                      <a:r>
                        <a:rPr lang="da-DK" baseline="0" dirty="0" smtClean="0"/>
                        <a:t> </a:t>
                      </a:r>
                      <a:r>
                        <a:rPr lang="da-DK" baseline="0" dirty="0" err="1" smtClean="0"/>
                        <a:t>efterk</a:t>
                      </a:r>
                      <a:r>
                        <a:rPr lang="da-DK" baseline="0" dirty="0" smtClean="0"/>
                        <a:t>. i alt </a:t>
                      </a:r>
                      <a:endParaRPr lang="da-DK" dirty="0"/>
                    </a:p>
                  </a:txBody>
                  <a:tcPr/>
                </a:tc>
                <a:tc>
                  <a:txBody>
                    <a:bodyPr/>
                    <a:lstStyle/>
                    <a:p>
                      <a:r>
                        <a:rPr lang="da-DK" dirty="0" smtClean="0"/>
                        <a:t/>
                      </a:r>
                      <a:br>
                        <a:rPr lang="da-DK" dirty="0" smtClean="0"/>
                      </a:br>
                      <a:r>
                        <a:rPr lang="da-DK" dirty="0" smtClean="0"/>
                        <a:t>Danskere</a:t>
                      </a:r>
                      <a:endParaRPr lang="da-DK" dirty="0"/>
                    </a:p>
                  </a:txBody>
                  <a:tcPr/>
                </a:tc>
                <a:tc>
                  <a:txBody>
                    <a:bodyPr/>
                    <a:lstStyle/>
                    <a:p>
                      <a:r>
                        <a:rPr lang="da-DK" dirty="0" smtClean="0"/>
                        <a:t>I alt</a:t>
                      </a:r>
                      <a:endParaRPr lang="da-DK" dirty="0"/>
                    </a:p>
                  </a:txBody>
                  <a:tcPr/>
                </a:tc>
              </a:tr>
              <a:tr h="370840">
                <a:tc>
                  <a:txBody>
                    <a:bodyPr/>
                    <a:lstStyle/>
                    <a:p>
                      <a:r>
                        <a:rPr lang="da-DK" dirty="0" smtClean="0"/>
                        <a:t>Beskæftiget</a:t>
                      </a:r>
                      <a:endParaRPr lang="da-DK" dirty="0"/>
                    </a:p>
                  </a:txBody>
                  <a:tcPr/>
                </a:tc>
                <a:tc>
                  <a:txBody>
                    <a:bodyPr/>
                    <a:lstStyle/>
                    <a:p>
                      <a:pPr algn="r"/>
                      <a:r>
                        <a:rPr lang="da-DK" dirty="0" smtClean="0"/>
                        <a:t>61.910</a:t>
                      </a:r>
                      <a:endParaRPr lang="da-DK" dirty="0"/>
                    </a:p>
                  </a:txBody>
                  <a:tcPr/>
                </a:tc>
                <a:tc>
                  <a:txBody>
                    <a:bodyPr/>
                    <a:lstStyle/>
                    <a:p>
                      <a:pPr algn="r"/>
                      <a:r>
                        <a:rPr lang="da-DK" dirty="0" smtClean="0"/>
                        <a:t>92.917</a:t>
                      </a:r>
                      <a:endParaRPr lang="da-DK" dirty="0"/>
                    </a:p>
                  </a:txBody>
                  <a:tcPr/>
                </a:tc>
                <a:tc>
                  <a:txBody>
                    <a:bodyPr/>
                    <a:lstStyle/>
                    <a:p>
                      <a:pPr algn="r"/>
                      <a:r>
                        <a:rPr lang="da-DK" dirty="0" smtClean="0"/>
                        <a:t>154.827</a:t>
                      </a:r>
                      <a:endParaRPr lang="da-DK" dirty="0"/>
                    </a:p>
                  </a:txBody>
                  <a:tcPr/>
                </a:tc>
                <a:tc>
                  <a:txBody>
                    <a:bodyPr/>
                    <a:lstStyle/>
                    <a:p>
                      <a:pPr algn="r"/>
                      <a:r>
                        <a:rPr lang="da-DK" dirty="0" smtClean="0"/>
                        <a:t>2.482.037</a:t>
                      </a:r>
                      <a:endParaRPr lang="da-DK" dirty="0"/>
                    </a:p>
                  </a:txBody>
                  <a:tcPr/>
                </a:tc>
                <a:tc>
                  <a:txBody>
                    <a:bodyPr/>
                    <a:lstStyle/>
                    <a:p>
                      <a:r>
                        <a:rPr lang="da-DK" dirty="0" smtClean="0"/>
                        <a:t>2.636.864</a:t>
                      </a:r>
                      <a:endParaRPr lang="da-DK" dirty="0"/>
                    </a:p>
                  </a:txBody>
                  <a:tcPr/>
                </a:tc>
              </a:tr>
              <a:tr h="370840">
                <a:tc>
                  <a:txBody>
                    <a:bodyPr/>
                    <a:lstStyle/>
                    <a:p>
                      <a:r>
                        <a:rPr lang="da-DK" dirty="0" smtClean="0"/>
                        <a:t>Arbejdsløse</a:t>
                      </a:r>
                      <a:endParaRPr lang="da-DK" dirty="0"/>
                    </a:p>
                  </a:txBody>
                  <a:tcPr/>
                </a:tc>
                <a:tc>
                  <a:txBody>
                    <a:bodyPr/>
                    <a:lstStyle/>
                    <a:p>
                      <a:pPr algn="r"/>
                      <a:r>
                        <a:rPr lang="da-DK" dirty="0" smtClean="0"/>
                        <a:t>3.401</a:t>
                      </a:r>
                      <a:endParaRPr lang="da-DK" dirty="0"/>
                    </a:p>
                  </a:txBody>
                  <a:tcPr/>
                </a:tc>
                <a:tc>
                  <a:txBody>
                    <a:bodyPr/>
                    <a:lstStyle/>
                    <a:p>
                      <a:pPr algn="r"/>
                      <a:r>
                        <a:rPr lang="da-DK" dirty="0" smtClean="0"/>
                        <a:t>12.251</a:t>
                      </a:r>
                      <a:endParaRPr lang="da-DK" dirty="0"/>
                    </a:p>
                  </a:txBody>
                  <a:tcPr/>
                </a:tc>
                <a:tc>
                  <a:txBody>
                    <a:bodyPr/>
                    <a:lstStyle/>
                    <a:p>
                      <a:pPr algn="r"/>
                      <a:r>
                        <a:rPr lang="da-DK" dirty="0" smtClean="0"/>
                        <a:t>15.652</a:t>
                      </a:r>
                      <a:endParaRPr lang="da-DK" dirty="0"/>
                    </a:p>
                  </a:txBody>
                  <a:tcPr/>
                </a:tc>
                <a:tc>
                  <a:txBody>
                    <a:bodyPr/>
                    <a:lstStyle/>
                    <a:p>
                      <a:pPr algn="r"/>
                      <a:r>
                        <a:rPr lang="da-DK" dirty="0" smtClean="0"/>
                        <a:t>103.163</a:t>
                      </a:r>
                      <a:endParaRPr lang="da-DK" dirty="0"/>
                    </a:p>
                  </a:txBody>
                  <a:tcPr/>
                </a:tc>
                <a:tc>
                  <a:txBody>
                    <a:bodyPr/>
                    <a:lstStyle/>
                    <a:p>
                      <a:r>
                        <a:rPr lang="da-DK" dirty="0" smtClean="0"/>
                        <a:t>118.815</a:t>
                      </a:r>
                      <a:endParaRPr lang="da-DK" dirty="0"/>
                    </a:p>
                  </a:txBody>
                  <a:tcPr/>
                </a:tc>
              </a:tr>
              <a:tr h="370840">
                <a:tc>
                  <a:txBody>
                    <a:bodyPr/>
                    <a:lstStyle/>
                    <a:p>
                      <a:r>
                        <a:rPr lang="da-DK" dirty="0" err="1" smtClean="0"/>
                        <a:t>U.f</a:t>
                      </a:r>
                      <a:r>
                        <a:rPr lang="da-DK" dirty="0" smtClean="0"/>
                        <a:t>. </a:t>
                      </a:r>
                      <a:r>
                        <a:rPr lang="da-DK" dirty="0" err="1" smtClean="0"/>
                        <a:t>arb.styr</a:t>
                      </a:r>
                      <a:r>
                        <a:rPr lang="da-DK" dirty="0" smtClean="0"/>
                        <a:t>.</a:t>
                      </a:r>
                      <a:endParaRPr lang="da-DK" dirty="0"/>
                    </a:p>
                  </a:txBody>
                  <a:tcPr/>
                </a:tc>
                <a:tc>
                  <a:txBody>
                    <a:bodyPr/>
                    <a:lstStyle/>
                    <a:p>
                      <a:pPr algn="r"/>
                      <a:r>
                        <a:rPr lang="da-DK" dirty="0" smtClean="0"/>
                        <a:t>33.082</a:t>
                      </a:r>
                      <a:endParaRPr lang="da-DK" dirty="0"/>
                    </a:p>
                  </a:txBody>
                  <a:tcPr/>
                </a:tc>
                <a:tc>
                  <a:txBody>
                    <a:bodyPr/>
                    <a:lstStyle/>
                    <a:p>
                      <a:pPr algn="r"/>
                      <a:r>
                        <a:rPr lang="da-DK" dirty="0" smtClean="0"/>
                        <a:t>94.400</a:t>
                      </a:r>
                      <a:endParaRPr lang="da-DK" dirty="0"/>
                    </a:p>
                  </a:txBody>
                  <a:tcPr/>
                </a:tc>
                <a:tc>
                  <a:txBody>
                    <a:bodyPr/>
                    <a:lstStyle/>
                    <a:p>
                      <a:pPr algn="r"/>
                      <a:r>
                        <a:rPr lang="da-DK" dirty="0" smtClean="0"/>
                        <a:t>127.482</a:t>
                      </a:r>
                      <a:endParaRPr lang="da-DK" dirty="0"/>
                    </a:p>
                  </a:txBody>
                  <a:tcPr/>
                </a:tc>
                <a:tc>
                  <a:txBody>
                    <a:bodyPr/>
                    <a:lstStyle/>
                    <a:p>
                      <a:pPr algn="r"/>
                      <a:r>
                        <a:rPr lang="da-DK" dirty="0" smtClean="0"/>
                        <a:t>629.241</a:t>
                      </a:r>
                      <a:endParaRPr lang="da-DK" dirty="0"/>
                    </a:p>
                  </a:txBody>
                  <a:tcPr/>
                </a:tc>
                <a:tc>
                  <a:txBody>
                    <a:bodyPr/>
                    <a:lstStyle/>
                    <a:p>
                      <a:r>
                        <a:rPr lang="da-DK" dirty="0" smtClean="0"/>
                        <a:t>756.723</a:t>
                      </a:r>
                      <a:endParaRPr lang="da-DK" dirty="0"/>
                    </a:p>
                  </a:txBody>
                  <a:tcPr/>
                </a:tc>
              </a:tr>
              <a:tr h="370840">
                <a:tc>
                  <a:txBody>
                    <a:bodyPr/>
                    <a:lstStyle/>
                    <a:p>
                      <a:r>
                        <a:rPr lang="da-DK" dirty="0" smtClean="0"/>
                        <a:t>I</a:t>
                      </a:r>
                      <a:r>
                        <a:rPr lang="da-DK" baseline="0" dirty="0" smtClean="0"/>
                        <a:t> alt</a:t>
                      </a:r>
                      <a:endParaRPr lang="da-DK" dirty="0"/>
                    </a:p>
                  </a:txBody>
                  <a:tcPr/>
                </a:tc>
                <a:tc>
                  <a:txBody>
                    <a:bodyPr/>
                    <a:lstStyle/>
                    <a:p>
                      <a:pPr algn="r"/>
                      <a:r>
                        <a:rPr lang="da-DK" dirty="0" smtClean="0"/>
                        <a:t>98.393</a:t>
                      </a:r>
                      <a:endParaRPr lang="da-DK" dirty="0"/>
                    </a:p>
                  </a:txBody>
                  <a:tcPr/>
                </a:tc>
                <a:tc>
                  <a:txBody>
                    <a:bodyPr/>
                    <a:lstStyle/>
                    <a:p>
                      <a:pPr algn="r"/>
                      <a:r>
                        <a:rPr lang="da-DK" dirty="0" smtClean="0"/>
                        <a:t>199.568</a:t>
                      </a:r>
                      <a:endParaRPr lang="da-DK" dirty="0"/>
                    </a:p>
                  </a:txBody>
                  <a:tcPr/>
                </a:tc>
                <a:tc>
                  <a:txBody>
                    <a:bodyPr/>
                    <a:lstStyle/>
                    <a:p>
                      <a:pPr algn="r"/>
                      <a:r>
                        <a:rPr lang="da-DK" dirty="0" smtClean="0"/>
                        <a:t>297.961</a:t>
                      </a:r>
                      <a:endParaRPr lang="da-DK" dirty="0"/>
                    </a:p>
                  </a:txBody>
                  <a:tcPr/>
                </a:tc>
                <a:tc>
                  <a:txBody>
                    <a:bodyPr/>
                    <a:lstStyle/>
                    <a:p>
                      <a:pPr algn="r"/>
                      <a:r>
                        <a:rPr lang="da-DK" dirty="0" smtClean="0"/>
                        <a:t>3.214.441</a:t>
                      </a:r>
                      <a:endParaRPr lang="da-DK" dirty="0"/>
                    </a:p>
                  </a:txBody>
                  <a:tcPr/>
                </a:tc>
                <a:tc>
                  <a:txBody>
                    <a:bodyPr/>
                    <a:lstStyle/>
                    <a:p>
                      <a:r>
                        <a:rPr lang="da-DK" dirty="0" smtClean="0"/>
                        <a:t>3.512.402</a:t>
                      </a:r>
                      <a:endParaRPr lang="da-DK" dirty="0"/>
                    </a:p>
                  </a:txBody>
                  <a:tcPr/>
                </a:tc>
              </a:tr>
              <a:tr h="370840">
                <a:tc>
                  <a:txBody>
                    <a:bodyPr/>
                    <a:lstStyle/>
                    <a:p>
                      <a:r>
                        <a:rPr lang="da-DK" dirty="0" err="1" smtClean="0"/>
                        <a:t>Erhv</a:t>
                      </a:r>
                      <a:r>
                        <a:rPr lang="da-DK" dirty="0" smtClean="0"/>
                        <a:t>. </a:t>
                      </a:r>
                      <a:r>
                        <a:rPr lang="da-DK" dirty="0" err="1" smtClean="0"/>
                        <a:t>frekv</a:t>
                      </a:r>
                      <a:r>
                        <a:rPr lang="da-DK" dirty="0" smtClean="0"/>
                        <a:t>.</a:t>
                      </a:r>
                      <a:endParaRPr lang="da-DK" dirty="0"/>
                    </a:p>
                  </a:txBody>
                  <a:tcPr/>
                </a:tc>
                <a:tc>
                  <a:txBody>
                    <a:bodyPr/>
                    <a:lstStyle/>
                    <a:p>
                      <a:pPr algn="r"/>
                      <a:r>
                        <a:rPr lang="da-DK" dirty="0" smtClean="0"/>
                        <a:t>66%</a:t>
                      </a:r>
                      <a:endParaRPr lang="da-DK" dirty="0"/>
                    </a:p>
                  </a:txBody>
                  <a:tcPr/>
                </a:tc>
                <a:tc>
                  <a:txBody>
                    <a:bodyPr/>
                    <a:lstStyle/>
                    <a:p>
                      <a:pPr algn="r"/>
                      <a:r>
                        <a:rPr lang="da-DK" b="1" dirty="0" smtClean="0"/>
                        <a:t>53%</a:t>
                      </a:r>
                      <a:endParaRPr lang="da-DK" b="1" dirty="0"/>
                    </a:p>
                  </a:txBody>
                  <a:tcPr/>
                </a:tc>
                <a:tc>
                  <a:txBody>
                    <a:bodyPr/>
                    <a:lstStyle/>
                    <a:p>
                      <a:pPr algn="r"/>
                      <a:r>
                        <a:rPr lang="da-DK" dirty="0" smtClean="0"/>
                        <a:t>57%</a:t>
                      </a:r>
                      <a:endParaRPr lang="da-DK" dirty="0"/>
                    </a:p>
                  </a:txBody>
                  <a:tcPr/>
                </a:tc>
                <a:tc>
                  <a:txBody>
                    <a:bodyPr/>
                    <a:lstStyle/>
                    <a:p>
                      <a:pPr algn="r"/>
                      <a:r>
                        <a:rPr lang="da-DK" b="1" dirty="0" smtClean="0"/>
                        <a:t>80%</a:t>
                      </a:r>
                      <a:endParaRPr lang="da-DK" b="1" dirty="0"/>
                    </a:p>
                  </a:txBody>
                  <a:tcPr/>
                </a:tc>
                <a:tc>
                  <a:txBody>
                    <a:bodyPr/>
                    <a:lstStyle/>
                    <a:p>
                      <a:endParaRPr lang="da-DK" dirty="0"/>
                    </a:p>
                  </a:txBody>
                  <a:tcPr/>
                </a:tc>
              </a:tr>
              <a:tr h="370840">
                <a:tc>
                  <a:txBody>
                    <a:bodyPr/>
                    <a:lstStyle/>
                    <a:p>
                      <a:r>
                        <a:rPr lang="da-DK" dirty="0" smtClean="0"/>
                        <a:t>Besk. </a:t>
                      </a:r>
                      <a:r>
                        <a:rPr lang="da-DK" dirty="0" err="1" smtClean="0"/>
                        <a:t>frekv</a:t>
                      </a:r>
                      <a:r>
                        <a:rPr lang="da-DK" dirty="0" smtClean="0"/>
                        <a:t>.</a:t>
                      </a:r>
                      <a:endParaRPr lang="da-DK" dirty="0"/>
                    </a:p>
                  </a:txBody>
                  <a:tcPr/>
                </a:tc>
                <a:tc>
                  <a:txBody>
                    <a:bodyPr/>
                    <a:lstStyle/>
                    <a:p>
                      <a:pPr algn="r"/>
                      <a:r>
                        <a:rPr lang="da-DK" dirty="0" smtClean="0"/>
                        <a:t>63%</a:t>
                      </a:r>
                      <a:endParaRPr lang="da-DK" dirty="0"/>
                    </a:p>
                  </a:txBody>
                  <a:tcPr/>
                </a:tc>
                <a:tc>
                  <a:txBody>
                    <a:bodyPr/>
                    <a:lstStyle/>
                    <a:p>
                      <a:pPr algn="r"/>
                      <a:r>
                        <a:rPr lang="da-DK" b="1" dirty="0" smtClean="0"/>
                        <a:t>47%</a:t>
                      </a:r>
                      <a:endParaRPr lang="da-DK" b="1" dirty="0"/>
                    </a:p>
                  </a:txBody>
                  <a:tcPr/>
                </a:tc>
                <a:tc>
                  <a:txBody>
                    <a:bodyPr/>
                    <a:lstStyle/>
                    <a:p>
                      <a:pPr algn="r"/>
                      <a:r>
                        <a:rPr lang="da-DK" dirty="0" smtClean="0"/>
                        <a:t>52%</a:t>
                      </a:r>
                      <a:endParaRPr lang="da-DK" dirty="0"/>
                    </a:p>
                  </a:txBody>
                  <a:tcPr/>
                </a:tc>
                <a:tc>
                  <a:txBody>
                    <a:bodyPr/>
                    <a:lstStyle/>
                    <a:p>
                      <a:pPr algn="r"/>
                      <a:r>
                        <a:rPr lang="da-DK" b="1" dirty="0" smtClean="0"/>
                        <a:t>77%</a:t>
                      </a:r>
                      <a:endParaRPr lang="da-DK" b="1" dirty="0"/>
                    </a:p>
                  </a:txBody>
                  <a:tcPr/>
                </a:tc>
                <a:tc>
                  <a:txBody>
                    <a:bodyPr/>
                    <a:lstStyle/>
                    <a:p>
                      <a:endParaRPr lang="da-DK" dirty="0"/>
                    </a:p>
                  </a:txBody>
                  <a:tcPr/>
                </a:tc>
              </a:tr>
              <a:tr h="370840">
                <a:tc>
                  <a:txBody>
                    <a:bodyPr/>
                    <a:lstStyle/>
                    <a:p>
                      <a:r>
                        <a:rPr lang="da-DK" dirty="0" err="1" smtClean="0"/>
                        <a:t>Arb.løs</a:t>
                      </a:r>
                      <a:r>
                        <a:rPr lang="da-DK" dirty="0" smtClean="0"/>
                        <a:t>.</a:t>
                      </a:r>
                      <a:r>
                        <a:rPr lang="da-DK" baseline="0" dirty="0" smtClean="0"/>
                        <a:t> pct.</a:t>
                      </a:r>
                      <a:endParaRPr lang="da-DK" dirty="0"/>
                    </a:p>
                  </a:txBody>
                  <a:tcPr/>
                </a:tc>
                <a:tc>
                  <a:txBody>
                    <a:bodyPr/>
                    <a:lstStyle/>
                    <a:p>
                      <a:pPr algn="r"/>
                      <a:r>
                        <a:rPr lang="da-DK" b="0" dirty="0" smtClean="0"/>
                        <a:t>5%</a:t>
                      </a:r>
                      <a:endParaRPr lang="da-DK" b="0" dirty="0"/>
                    </a:p>
                  </a:txBody>
                  <a:tcPr/>
                </a:tc>
                <a:tc>
                  <a:txBody>
                    <a:bodyPr/>
                    <a:lstStyle/>
                    <a:p>
                      <a:pPr algn="r"/>
                      <a:r>
                        <a:rPr lang="da-DK" b="1" dirty="0" smtClean="0"/>
                        <a:t>12%</a:t>
                      </a:r>
                      <a:endParaRPr lang="da-DK" b="1" dirty="0"/>
                    </a:p>
                  </a:txBody>
                  <a:tcPr/>
                </a:tc>
                <a:tc>
                  <a:txBody>
                    <a:bodyPr/>
                    <a:lstStyle/>
                    <a:p>
                      <a:pPr algn="r"/>
                      <a:r>
                        <a:rPr lang="da-DK" b="0" dirty="0" smtClean="0"/>
                        <a:t>9%</a:t>
                      </a:r>
                      <a:endParaRPr lang="da-DK" b="0" dirty="0"/>
                    </a:p>
                  </a:txBody>
                  <a:tcPr/>
                </a:tc>
                <a:tc>
                  <a:txBody>
                    <a:bodyPr/>
                    <a:lstStyle/>
                    <a:p>
                      <a:pPr algn="r"/>
                      <a:r>
                        <a:rPr lang="da-DK" b="1" dirty="0" smtClean="0"/>
                        <a:t>4%</a:t>
                      </a:r>
                      <a:endParaRPr lang="da-DK" b="1" dirty="0"/>
                    </a:p>
                  </a:txBody>
                  <a:tcPr/>
                </a:tc>
                <a:tc>
                  <a:txBody>
                    <a:bodyPr/>
                    <a:lstStyle/>
                    <a:p>
                      <a:endParaRPr lang="da-DK" dirty="0"/>
                    </a:p>
                  </a:txBody>
                  <a:tcPr/>
                </a:tc>
              </a:tr>
            </a:tbl>
          </a:graphicData>
        </a:graphic>
      </p:graphicFrame>
      <p:sp>
        <p:nvSpPr>
          <p:cNvPr id="5" name="Pladsholder til diasnummer 4"/>
          <p:cNvSpPr>
            <a:spLocks noGrp="1"/>
          </p:cNvSpPr>
          <p:nvPr>
            <p:ph type="sldNum" sz="quarter" idx="12"/>
          </p:nvPr>
        </p:nvSpPr>
        <p:spPr/>
        <p:txBody>
          <a:bodyPr/>
          <a:lstStyle/>
          <a:p>
            <a:fld id="{191424EF-FD1B-4AF7-B902-262718B7909F}" type="slidenum">
              <a:rPr lang="da-DK" smtClean="0"/>
              <a:pPr/>
              <a:t>18</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fontScale="90000"/>
          </a:bodyPr>
          <a:lstStyle/>
          <a:p>
            <a:r>
              <a:rPr lang="da-DK" sz="2000" dirty="0" smtClean="0"/>
              <a:t>B: opgørelse.</a:t>
            </a:r>
            <a:br>
              <a:rPr lang="da-DK" sz="2000" dirty="0" smtClean="0"/>
            </a:br>
            <a:r>
              <a:rPr lang="da-DK" sz="2000" dirty="0" smtClean="0"/>
              <a:t>Etniske minoriteter og arbejdsmarkedet (Årbog om indvandrere 2004; 16-64 </a:t>
            </a:r>
            <a:r>
              <a:rPr lang="da-DK" sz="2000" dirty="0" err="1" smtClean="0"/>
              <a:t>årige</a:t>
            </a:r>
            <a:r>
              <a:rPr lang="da-DK" sz="2000" dirty="0" smtClean="0"/>
              <a:t>)</a:t>
            </a:r>
            <a:endParaRPr lang="da-DK" sz="2000" dirty="0"/>
          </a:p>
        </p:txBody>
      </p:sp>
      <p:graphicFrame>
        <p:nvGraphicFramePr>
          <p:cNvPr id="4" name="Pladsholder til indhold 3"/>
          <p:cNvGraphicFramePr>
            <a:graphicFrameLocks noGrp="1"/>
          </p:cNvGraphicFramePr>
          <p:nvPr>
            <p:ph idx="1"/>
          </p:nvPr>
        </p:nvGraphicFramePr>
        <p:xfrm>
          <a:off x="457200" y="1341438"/>
          <a:ext cx="8229600" cy="4135120"/>
        </p:xfrm>
        <a:graphic>
          <a:graphicData uri="http://schemas.openxmlformats.org/drawingml/2006/table">
            <a:tbl>
              <a:tblPr firstRow="1" bandRow="1">
                <a:tableStyleId>{5C22544A-7EE6-4342-B048-85BDC9FD1C3A}</a:tableStyleId>
              </a:tblPr>
              <a:tblGrid>
                <a:gridCol w="1018456"/>
                <a:gridCol w="1368152"/>
                <a:gridCol w="1368152"/>
                <a:gridCol w="1368152"/>
                <a:gridCol w="1440160"/>
                <a:gridCol w="1666528"/>
              </a:tblGrid>
              <a:tr h="370840">
                <a:tc>
                  <a:txBody>
                    <a:bodyPr/>
                    <a:lstStyle/>
                    <a:p>
                      <a:endParaRPr lang="da-DK" dirty="0"/>
                    </a:p>
                  </a:txBody>
                  <a:tcPr/>
                </a:tc>
                <a:tc>
                  <a:txBody>
                    <a:bodyPr/>
                    <a:lstStyle/>
                    <a:p>
                      <a:r>
                        <a:rPr lang="da-DK" dirty="0" err="1" smtClean="0"/>
                        <a:t>Arb.løse</a:t>
                      </a:r>
                      <a:endParaRPr lang="da-DK" dirty="0"/>
                    </a:p>
                  </a:txBody>
                  <a:tcPr/>
                </a:tc>
                <a:tc>
                  <a:txBody>
                    <a:bodyPr/>
                    <a:lstStyle/>
                    <a:p>
                      <a:r>
                        <a:rPr lang="da-DK" dirty="0" err="1" smtClean="0"/>
                        <a:t>U.f</a:t>
                      </a:r>
                      <a:r>
                        <a:rPr lang="da-DK" dirty="0" smtClean="0"/>
                        <a:t>.</a:t>
                      </a:r>
                      <a:r>
                        <a:rPr lang="da-DK" baseline="0" dirty="0" smtClean="0"/>
                        <a:t> </a:t>
                      </a:r>
                      <a:r>
                        <a:rPr lang="da-DK" baseline="0" dirty="0" err="1" smtClean="0"/>
                        <a:t>arb</a:t>
                      </a:r>
                      <a:r>
                        <a:rPr lang="da-DK" baseline="0" dirty="0" smtClean="0"/>
                        <a:t>. Styrk.</a:t>
                      </a:r>
                      <a:endParaRPr lang="da-DK" dirty="0"/>
                    </a:p>
                  </a:txBody>
                  <a:tcPr/>
                </a:tc>
                <a:tc>
                  <a:txBody>
                    <a:bodyPr/>
                    <a:lstStyle/>
                    <a:p>
                      <a:r>
                        <a:rPr lang="da-DK" dirty="0" smtClean="0"/>
                        <a:t>I alt </a:t>
                      </a:r>
                      <a:r>
                        <a:rPr lang="da-DK" dirty="0" err="1" smtClean="0"/>
                        <a:t>u.f</a:t>
                      </a:r>
                      <a:r>
                        <a:rPr lang="da-DK" dirty="0" smtClean="0"/>
                        <a:t>.</a:t>
                      </a:r>
                      <a:r>
                        <a:rPr lang="da-DK" baseline="0" dirty="0" smtClean="0"/>
                        <a:t> </a:t>
                      </a:r>
                      <a:r>
                        <a:rPr lang="da-DK" baseline="0" dirty="0" err="1" smtClean="0"/>
                        <a:t>arb</a:t>
                      </a:r>
                      <a:r>
                        <a:rPr lang="da-DK" baseline="0" dirty="0" smtClean="0"/>
                        <a:t>. mark. </a:t>
                      </a:r>
                      <a:endParaRPr lang="da-DK" dirty="0"/>
                    </a:p>
                  </a:txBody>
                  <a:tcPr/>
                </a:tc>
                <a:tc>
                  <a:txBody>
                    <a:bodyPr/>
                    <a:lstStyle/>
                    <a:p>
                      <a:r>
                        <a:rPr lang="da-DK" dirty="0" err="1" smtClean="0"/>
                        <a:t>Beskæft</a:t>
                      </a:r>
                      <a:r>
                        <a:rPr lang="da-DK" dirty="0" smtClean="0"/>
                        <a:t>.</a:t>
                      </a:r>
                      <a:r>
                        <a:rPr lang="da-DK" baseline="0" dirty="0" smtClean="0"/>
                        <a:t> </a:t>
                      </a:r>
                      <a:endParaRPr lang="da-DK" dirty="0"/>
                    </a:p>
                  </a:txBody>
                  <a:tcPr/>
                </a:tc>
                <a:tc>
                  <a:txBody>
                    <a:bodyPr/>
                    <a:lstStyle/>
                    <a:p>
                      <a:r>
                        <a:rPr lang="da-DK" dirty="0" smtClean="0"/>
                        <a:t>Personer</a:t>
                      </a:r>
                    </a:p>
                    <a:p>
                      <a:r>
                        <a:rPr lang="da-DK" dirty="0" smtClean="0"/>
                        <a:t>I</a:t>
                      </a:r>
                      <a:r>
                        <a:rPr lang="da-DK" baseline="0" dirty="0" smtClean="0"/>
                        <a:t> alt</a:t>
                      </a:r>
                      <a:endParaRPr lang="da-DK" dirty="0"/>
                    </a:p>
                  </a:txBody>
                  <a:tcPr/>
                </a:tc>
              </a:tr>
              <a:tr h="370840">
                <a:tc>
                  <a:txBody>
                    <a:bodyPr/>
                    <a:lstStyle/>
                    <a:p>
                      <a:r>
                        <a:rPr lang="da-DK" sz="1400" dirty="0" smtClean="0"/>
                        <a:t>Ikke-vestlig</a:t>
                      </a:r>
                      <a:endParaRPr lang="da-DK" sz="1400" dirty="0"/>
                    </a:p>
                  </a:txBody>
                  <a:tcPr/>
                </a:tc>
                <a:tc>
                  <a:txBody>
                    <a:bodyPr/>
                    <a:lstStyle/>
                    <a:p>
                      <a:pPr algn="r"/>
                      <a:r>
                        <a:rPr lang="da-DK" sz="1400" dirty="0" smtClean="0"/>
                        <a:t>12.251   10,3%</a:t>
                      </a:r>
                      <a:endParaRPr lang="da-DK" sz="1400" dirty="0"/>
                    </a:p>
                  </a:txBody>
                  <a:tcPr/>
                </a:tc>
                <a:tc>
                  <a:txBody>
                    <a:bodyPr/>
                    <a:lstStyle/>
                    <a:p>
                      <a:pPr algn="r"/>
                      <a:r>
                        <a:rPr lang="da-DK" sz="1400" dirty="0" smtClean="0"/>
                        <a:t>94.400  12,5%</a:t>
                      </a:r>
                      <a:endParaRPr lang="da-DK" sz="1400" dirty="0"/>
                    </a:p>
                  </a:txBody>
                  <a:tcPr/>
                </a:tc>
                <a:tc>
                  <a:txBody>
                    <a:bodyPr/>
                    <a:lstStyle/>
                    <a:p>
                      <a:pPr algn="r"/>
                      <a:r>
                        <a:rPr lang="da-DK" sz="1400" dirty="0" smtClean="0"/>
                        <a:t>106.651 12,6%</a:t>
                      </a:r>
                      <a:endParaRPr lang="da-DK" sz="1400" dirty="0"/>
                    </a:p>
                  </a:txBody>
                  <a:tcPr/>
                </a:tc>
                <a:tc>
                  <a:txBody>
                    <a:bodyPr/>
                    <a:lstStyle/>
                    <a:p>
                      <a:pPr algn="r"/>
                      <a:r>
                        <a:rPr lang="da-DK" sz="1400" dirty="0" smtClean="0"/>
                        <a:t>92.917  3,5%</a:t>
                      </a:r>
                      <a:endParaRPr lang="da-DK" sz="1400" dirty="0"/>
                    </a:p>
                  </a:txBody>
                  <a:tcPr/>
                </a:tc>
                <a:tc>
                  <a:txBody>
                    <a:bodyPr/>
                    <a:lstStyle/>
                    <a:p>
                      <a:pPr algn="r"/>
                      <a:r>
                        <a:rPr lang="da-DK" sz="1400" dirty="0" smtClean="0"/>
                        <a:t>199.568  5,7%</a:t>
                      </a:r>
                      <a:endParaRPr lang="da-DK" sz="1400" dirty="0"/>
                    </a:p>
                  </a:txBody>
                  <a:tcPr/>
                </a:tc>
              </a:tr>
              <a:tr h="370840">
                <a:tc>
                  <a:txBody>
                    <a:bodyPr/>
                    <a:lstStyle/>
                    <a:p>
                      <a:r>
                        <a:rPr lang="da-DK" sz="1400" dirty="0" smtClean="0"/>
                        <a:t>Vestlig</a:t>
                      </a:r>
                      <a:endParaRPr lang="da-DK" sz="1400" dirty="0"/>
                    </a:p>
                  </a:txBody>
                  <a:tcPr/>
                </a:tc>
                <a:tc>
                  <a:txBody>
                    <a:bodyPr/>
                    <a:lstStyle/>
                    <a:p>
                      <a:pPr algn="r"/>
                      <a:r>
                        <a:rPr lang="da-DK" sz="1400" dirty="0" smtClean="0"/>
                        <a:t>3.401 </a:t>
                      </a:r>
                      <a:r>
                        <a:rPr lang="da-DK" sz="1400" baseline="0" dirty="0" smtClean="0"/>
                        <a:t>     2,9%</a:t>
                      </a:r>
                      <a:endParaRPr lang="da-DK" sz="1400" dirty="0"/>
                    </a:p>
                  </a:txBody>
                  <a:tcPr/>
                </a:tc>
                <a:tc>
                  <a:txBody>
                    <a:bodyPr/>
                    <a:lstStyle/>
                    <a:p>
                      <a:pPr algn="r"/>
                      <a:r>
                        <a:rPr lang="da-DK" sz="1400" smtClean="0"/>
                        <a:t>33.082    </a:t>
                      </a:r>
                      <a:r>
                        <a:rPr lang="da-DK" sz="1400" dirty="0" smtClean="0"/>
                        <a:t>4,4%</a:t>
                      </a:r>
                      <a:endParaRPr lang="da-DK" sz="1400" dirty="0"/>
                    </a:p>
                  </a:txBody>
                  <a:tcPr/>
                </a:tc>
                <a:tc>
                  <a:txBody>
                    <a:bodyPr/>
                    <a:lstStyle/>
                    <a:p>
                      <a:pPr algn="r"/>
                      <a:r>
                        <a:rPr lang="da-DK" sz="1400" dirty="0" smtClean="0"/>
                        <a:t>36.483  4,2%</a:t>
                      </a:r>
                      <a:endParaRPr lang="da-DK" sz="1400" dirty="0"/>
                    </a:p>
                  </a:txBody>
                  <a:tcPr/>
                </a:tc>
                <a:tc>
                  <a:txBody>
                    <a:bodyPr/>
                    <a:lstStyle/>
                    <a:p>
                      <a:pPr algn="r"/>
                      <a:r>
                        <a:rPr lang="da-DK" sz="1400" dirty="0" smtClean="0"/>
                        <a:t>61.910  2,3%</a:t>
                      </a:r>
                      <a:endParaRPr lang="da-DK" sz="1400" dirty="0"/>
                    </a:p>
                  </a:txBody>
                  <a:tcPr/>
                </a:tc>
                <a:tc>
                  <a:txBody>
                    <a:bodyPr/>
                    <a:lstStyle/>
                    <a:p>
                      <a:pPr algn="r"/>
                      <a:r>
                        <a:rPr lang="da-DK" sz="1400" dirty="0" smtClean="0"/>
                        <a:t>98.393  2,8%</a:t>
                      </a:r>
                      <a:endParaRPr lang="da-DK" sz="1400" dirty="0"/>
                    </a:p>
                  </a:txBody>
                  <a:tcPr/>
                </a:tc>
              </a:tr>
              <a:tr h="370840">
                <a:tc>
                  <a:txBody>
                    <a:bodyPr/>
                    <a:lstStyle/>
                    <a:p>
                      <a:r>
                        <a:rPr lang="da-DK" sz="1400" dirty="0" smtClean="0"/>
                        <a:t>Danskere</a:t>
                      </a:r>
                      <a:endParaRPr lang="da-DK" sz="1400" dirty="0"/>
                    </a:p>
                  </a:txBody>
                  <a:tcPr/>
                </a:tc>
                <a:tc>
                  <a:txBody>
                    <a:bodyPr/>
                    <a:lstStyle/>
                    <a:p>
                      <a:pPr algn="r"/>
                      <a:r>
                        <a:rPr lang="da-DK" sz="1400" dirty="0" smtClean="0"/>
                        <a:t>103.163  </a:t>
                      </a:r>
                      <a:r>
                        <a:rPr lang="da-DK" sz="1400" baseline="0" dirty="0" smtClean="0"/>
                        <a:t> 86,8%</a:t>
                      </a:r>
                      <a:endParaRPr lang="da-DK" sz="1400" dirty="0"/>
                    </a:p>
                  </a:txBody>
                  <a:tcPr/>
                </a:tc>
                <a:tc>
                  <a:txBody>
                    <a:bodyPr/>
                    <a:lstStyle/>
                    <a:p>
                      <a:pPr algn="r"/>
                      <a:r>
                        <a:rPr lang="da-DK" sz="1400" dirty="0" smtClean="0"/>
                        <a:t>629.241  83,2%</a:t>
                      </a:r>
                      <a:endParaRPr lang="da-DK" sz="1400" dirty="0"/>
                    </a:p>
                  </a:txBody>
                  <a:tcPr/>
                </a:tc>
                <a:tc>
                  <a:txBody>
                    <a:bodyPr/>
                    <a:lstStyle/>
                    <a:p>
                      <a:pPr algn="r"/>
                      <a:r>
                        <a:rPr lang="da-DK" sz="1400" dirty="0" smtClean="0"/>
                        <a:t>732.404  83,7%</a:t>
                      </a:r>
                      <a:endParaRPr lang="da-DK" sz="1400" dirty="0"/>
                    </a:p>
                  </a:txBody>
                  <a:tcPr/>
                </a:tc>
                <a:tc>
                  <a:txBody>
                    <a:bodyPr/>
                    <a:lstStyle/>
                    <a:p>
                      <a:pPr algn="r"/>
                      <a:r>
                        <a:rPr lang="da-DK" sz="1400" dirty="0" smtClean="0"/>
                        <a:t>2.482.037  94,1%</a:t>
                      </a:r>
                      <a:endParaRPr lang="da-DK" sz="1400" dirty="0"/>
                    </a:p>
                  </a:txBody>
                  <a:tcPr/>
                </a:tc>
                <a:tc>
                  <a:txBody>
                    <a:bodyPr/>
                    <a:lstStyle/>
                    <a:p>
                      <a:pPr algn="r"/>
                      <a:r>
                        <a:rPr lang="da-DK" sz="1400" dirty="0" smtClean="0"/>
                        <a:t>3.214.441  91,5%</a:t>
                      </a:r>
                      <a:endParaRPr lang="da-DK" sz="1400" dirty="0"/>
                    </a:p>
                  </a:txBody>
                  <a:tcPr/>
                </a:tc>
              </a:tr>
              <a:tr h="370840">
                <a:tc>
                  <a:txBody>
                    <a:bodyPr/>
                    <a:lstStyle/>
                    <a:p>
                      <a:r>
                        <a:rPr lang="da-DK" sz="1400" dirty="0" smtClean="0"/>
                        <a:t>I alt</a:t>
                      </a:r>
                      <a:endParaRPr lang="da-DK" sz="1400" dirty="0"/>
                    </a:p>
                  </a:txBody>
                  <a:tcPr/>
                </a:tc>
                <a:tc>
                  <a:txBody>
                    <a:bodyPr/>
                    <a:lstStyle/>
                    <a:p>
                      <a:pPr algn="r"/>
                      <a:r>
                        <a:rPr lang="da-DK" sz="1400" dirty="0" smtClean="0"/>
                        <a:t>118.815    100%</a:t>
                      </a:r>
                      <a:endParaRPr lang="da-DK" sz="1400" dirty="0"/>
                    </a:p>
                  </a:txBody>
                  <a:tcPr/>
                </a:tc>
                <a:tc>
                  <a:txBody>
                    <a:bodyPr/>
                    <a:lstStyle/>
                    <a:p>
                      <a:pPr algn="r"/>
                      <a:r>
                        <a:rPr lang="da-DK" sz="1400" dirty="0" smtClean="0"/>
                        <a:t>756.723   100%</a:t>
                      </a:r>
                      <a:endParaRPr lang="da-DK" sz="1400" dirty="0"/>
                    </a:p>
                  </a:txBody>
                  <a:tcPr/>
                </a:tc>
                <a:tc>
                  <a:txBody>
                    <a:bodyPr/>
                    <a:lstStyle/>
                    <a:p>
                      <a:pPr algn="r"/>
                      <a:r>
                        <a:rPr lang="da-DK" sz="1400" dirty="0" smtClean="0"/>
                        <a:t>875.532  100%</a:t>
                      </a:r>
                      <a:endParaRPr lang="da-DK" sz="1400" dirty="0"/>
                    </a:p>
                  </a:txBody>
                  <a:tcPr/>
                </a:tc>
                <a:tc>
                  <a:txBody>
                    <a:bodyPr/>
                    <a:lstStyle/>
                    <a:p>
                      <a:pPr algn="r"/>
                      <a:r>
                        <a:rPr lang="da-DK" sz="1400" dirty="0" smtClean="0"/>
                        <a:t>2.636.864  100%</a:t>
                      </a:r>
                      <a:endParaRPr lang="da-DK" sz="1400" dirty="0"/>
                    </a:p>
                  </a:txBody>
                  <a:tcPr/>
                </a:tc>
                <a:tc>
                  <a:txBody>
                    <a:bodyPr/>
                    <a:lstStyle/>
                    <a:p>
                      <a:pPr algn="r"/>
                      <a:r>
                        <a:rPr lang="da-DK" sz="1400" dirty="0" smtClean="0"/>
                        <a:t>3.512.402  100%</a:t>
                      </a:r>
                      <a:endParaRPr lang="da-DK" sz="1400" dirty="0"/>
                    </a:p>
                  </a:txBody>
                  <a:tcPr/>
                </a:tc>
              </a:tr>
              <a:tr h="370840">
                <a:tc gridSpan="6">
                  <a:txBody>
                    <a:bodyPr/>
                    <a:lstStyle/>
                    <a:p>
                      <a:endParaRPr lang="da-DK" dirty="0" smtClean="0"/>
                    </a:p>
                    <a:p>
                      <a:r>
                        <a:rPr lang="da-DK" dirty="0" smtClean="0"/>
                        <a:t>Hovedproblem:</a:t>
                      </a:r>
                      <a:r>
                        <a:rPr lang="da-DK" baseline="0" dirty="0" smtClean="0"/>
                        <a:t> Ud af en arbejdsstyrke på 3, 5 millioner er 875.532 eller 25% uden for arbejdsmarkedet. </a:t>
                      </a:r>
                    </a:p>
                    <a:p>
                      <a:r>
                        <a:rPr lang="da-DK" baseline="0" dirty="0" smtClean="0"/>
                        <a:t>Af disse 25% udgør:</a:t>
                      </a:r>
                      <a:br>
                        <a:rPr lang="da-DK" baseline="0" dirty="0" smtClean="0"/>
                      </a:br>
                      <a:r>
                        <a:rPr lang="da-DK" baseline="0" dirty="0" smtClean="0"/>
                        <a:t>Danskerne: 21% (732.404)</a:t>
                      </a:r>
                    </a:p>
                    <a:p>
                      <a:r>
                        <a:rPr lang="da-DK" baseline="0" dirty="0" err="1" smtClean="0"/>
                        <a:t>Ikke-</a:t>
                      </a:r>
                      <a:r>
                        <a:rPr lang="da-DK" baseline="0" dirty="0" smtClean="0"/>
                        <a:t> vestlige udlændinge: 3% (106.651)</a:t>
                      </a:r>
                    </a:p>
                    <a:p>
                      <a:r>
                        <a:rPr lang="da-DK" baseline="0" dirty="0" smtClean="0"/>
                        <a:t>Vestlige udlændinge: 1 % (36.483)</a:t>
                      </a:r>
                      <a:endParaRPr lang="da-DK" dirty="0"/>
                    </a:p>
                  </a:txBody>
                  <a:tcPr/>
                </a:tc>
                <a:tc hMerge="1">
                  <a:txBody>
                    <a:bodyPr/>
                    <a:lstStyle/>
                    <a:p>
                      <a:endParaRPr lang="da-DK" dirty="0"/>
                    </a:p>
                  </a:txBody>
                  <a:tcPr/>
                </a:tc>
                <a:tc hMerge="1">
                  <a:txBody>
                    <a:bodyPr/>
                    <a:lstStyle/>
                    <a:p>
                      <a:endParaRPr lang="da-DK" dirty="0"/>
                    </a:p>
                  </a:txBody>
                  <a:tcPr/>
                </a:tc>
                <a:tc hMerge="1">
                  <a:txBody>
                    <a:bodyPr/>
                    <a:lstStyle/>
                    <a:p>
                      <a:endParaRPr lang="da-DK" dirty="0"/>
                    </a:p>
                  </a:txBody>
                  <a:tcPr/>
                </a:tc>
                <a:tc hMerge="1">
                  <a:txBody>
                    <a:bodyPr/>
                    <a:lstStyle/>
                    <a:p>
                      <a:endParaRPr lang="da-DK" dirty="0"/>
                    </a:p>
                  </a:txBody>
                  <a:tcPr/>
                </a:tc>
                <a:tc hMerge="1">
                  <a:txBody>
                    <a:bodyPr/>
                    <a:lstStyle/>
                    <a:p>
                      <a:pPr algn="r"/>
                      <a:endParaRPr lang="da-DK" dirty="0"/>
                    </a:p>
                  </a:txBody>
                  <a:tcPr/>
                </a:tc>
              </a:tr>
            </a:tbl>
          </a:graphicData>
        </a:graphic>
      </p:graphicFrame>
      <p:sp>
        <p:nvSpPr>
          <p:cNvPr id="5" name="Pladsholder til diasnummer 4"/>
          <p:cNvSpPr>
            <a:spLocks noGrp="1"/>
          </p:cNvSpPr>
          <p:nvPr>
            <p:ph type="sldNum" sz="quarter" idx="12"/>
          </p:nvPr>
        </p:nvSpPr>
        <p:spPr/>
        <p:txBody>
          <a:bodyPr/>
          <a:lstStyle/>
          <a:p>
            <a:fld id="{191424EF-FD1B-4AF7-B902-262718B7909F}" type="slidenum">
              <a:rPr lang="da-DK" smtClean="0"/>
              <a:pPr/>
              <a:t>19</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Autofit/>
          </a:bodyPr>
          <a:lstStyle/>
          <a:p>
            <a:r>
              <a:rPr lang="da-DK" sz="2400" dirty="0" smtClean="0"/>
              <a:t>Vedrørende efterfølgende dias</a:t>
            </a:r>
            <a:br>
              <a:rPr lang="da-DK" sz="2400" dirty="0" smtClean="0"/>
            </a:br>
            <a:r>
              <a:rPr lang="da-DK" sz="1800" dirty="0" smtClean="0"/>
              <a:t>Dias indsat efter præsentation af oplægget</a:t>
            </a:r>
            <a:endParaRPr lang="da-DK" sz="1800" dirty="0"/>
          </a:p>
        </p:txBody>
      </p:sp>
      <p:sp>
        <p:nvSpPr>
          <p:cNvPr id="3" name="Pladsholder til indhold 2"/>
          <p:cNvSpPr>
            <a:spLocks noGrp="1"/>
          </p:cNvSpPr>
          <p:nvPr>
            <p:ph idx="1"/>
          </p:nvPr>
        </p:nvSpPr>
        <p:spPr/>
        <p:txBody>
          <a:bodyPr>
            <a:normAutofit fontScale="92500" lnSpcReduction="10000"/>
          </a:bodyPr>
          <a:lstStyle/>
          <a:p>
            <a:pPr>
              <a:buNone/>
            </a:pPr>
            <a:r>
              <a:rPr lang="da-DK" sz="1800" dirty="0" smtClean="0"/>
              <a:t>Nedenstående dias blev vist i relation til et oplæg og hører hjemme i den kontekst. Det er fint hvis de kan inspirere, men hvis de bruges med henvisning til mig, bør det ske i relation til den kontekst de har fundet anvendelse i.</a:t>
            </a:r>
          </a:p>
          <a:p>
            <a:pPr>
              <a:buNone/>
            </a:pPr>
            <a:endParaRPr lang="da-DK" sz="1800" dirty="0" smtClean="0"/>
          </a:p>
          <a:p>
            <a:pPr>
              <a:buNone/>
            </a:pPr>
            <a:r>
              <a:rPr lang="da-DK" sz="1800" dirty="0" smtClean="0"/>
              <a:t>De synspunkter, der blev præsenteret, optog Arne Hansen på bånd.  Tekstlige og mere gennemarbejdede tilgang til de samme synspunkter findes i:</a:t>
            </a:r>
          </a:p>
          <a:p>
            <a:pPr>
              <a:buNone/>
            </a:pPr>
            <a:endParaRPr lang="da-DK" sz="1800" dirty="0" smtClean="0"/>
          </a:p>
          <a:p>
            <a:pPr>
              <a:buNone/>
            </a:pPr>
            <a:r>
              <a:rPr lang="da-DK" sz="1800" dirty="0" smtClean="0"/>
              <a:t>Horst, C. (2006). Racisme og ligestilling. I M. S. Karrebæk, </a:t>
            </a:r>
            <a:r>
              <a:rPr lang="da-DK" sz="1800" i="1" dirty="0" smtClean="0"/>
              <a:t>Tosprogede børn i det danske samfund.</a:t>
            </a:r>
            <a:r>
              <a:rPr lang="da-DK" sz="1800" dirty="0" smtClean="0"/>
              <a:t> Hans Reitzels Forlag</a:t>
            </a:r>
          </a:p>
          <a:p>
            <a:pPr>
              <a:buNone/>
            </a:pPr>
            <a:r>
              <a:rPr lang="da-DK" sz="1800" dirty="0" smtClean="0"/>
              <a:t>Horst, C. (2010). Integration og ligestilling. I E. </a:t>
            </a:r>
            <a:r>
              <a:rPr lang="da-DK" sz="1800" dirty="0" err="1" smtClean="0"/>
              <a:t>Tinor-Centi</a:t>
            </a:r>
            <a:r>
              <a:rPr lang="da-DK" sz="1800" dirty="0" smtClean="0"/>
              <a:t>, K. </a:t>
            </a:r>
            <a:r>
              <a:rPr lang="da-DK" sz="1800" dirty="0" err="1" smtClean="0"/>
              <a:t>Shehzah</a:t>
            </a:r>
            <a:r>
              <a:rPr lang="da-DK" sz="1800" dirty="0" smtClean="0"/>
              <a:t>, R. Kjær, &amp; R. Mandrup, </a:t>
            </a:r>
            <a:r>
              <a:rPr lang="da-DK" sz="1800" i="1" dirty="0" smtClean="0"/>
              <a:t>Kulturmødet. Definitionernes slagmark.</a:t>
            </a:r>
            <a:r>
              <a:rPr lang="da-DK" sz="1800" dirty="0" smtClean="0"/>
              <a:t> København: Højskolernes Forening i Danmark.</a:t>
            </a:r>
          </a:p>
          <a:p>
            <a:pPr>
              <a:buNone/>
            </a:pPr>
            <a:r>
              <a:rPr lang="da-DK" sz="1800" dirty="0" smtClean="0"/>
              <a:t>Horst, C. (2010). Om brug, misbrug og ikke-brug af forskning i den samfundsmæssige dialog om modersmålsundervisningen. Fortolkningspositioner og den flerkulturelle virkelighed. I J. S. Arnfast, &amp; M. S. Karrebæk, </a:t>
            </a:r>
            <a:r>
              <a:rPr lang="da-DK" sz="1800" i="1" dirty="0" smtClean="0"/>
              <a:t>Tungen lige i munden.</a:t>
            </a:r>
            <a:r>
              <a:rPr lang="da-DK" sz="1800" dirty="0" smtClean="0"/>
              <a:t> København: </a:t>
            </a:r>
            <a:r>
              <a:rPr lang="da-DK" sz="1800" smtClean="0"/>
              <a:t>Københavnerstudier i Tosprogethed</a:t>
            </a:r>
            <a:r>
              <a:rPr lang="da-DK" sz="1800" dirty="0" smtClean="0"/>
              <a:t>. Bind 43. Københavns Universitet, Humanistisk Fakultet.</a:t>
            </a:r>
          </a:p>
          <a:p>
            <a:pPr>
              <a:buNone/>
            </a:pPr>
            <a:endParaRPr lang="da-DK" sz="1800" dirty="0" smtClean="0"/>
          </a:p>
        </p:txBody>
      </p:sp>
      <p:sp>
        <p:nvSpPr>
          <p:cNvPr id="4" name="Pladsholder til sidefod 3"/>
          <p:cNvSpPr>
            <a:spLocks noGrp="1"/>
          </p:cNvSpPr>
          <p:nvPr>
            <p:ph type="ftr" sz="quarter" idx="11"/>
          </p:nvPr>
        </p:nvSpPr>
        <p:spPr/>
        <p:txBody>
          <a:bodyPr/>
          <a:lstStyle/>
          <a:p>
            <a:r>
              <a:rPr lang="da-DK" smtClean="0"/>
              <a:t>Christian Horst</a:t>
            </a:r>
            <a:endParaRPr lang="da-DK"/>
          </a:p>
        </p:txBody>
      </p:sp>
      <p:sp>
        <p:nvSpPr>
          <p:cNvPr id="5" name="Pladsholder til diasnummer 4"/>
          <p:cNvSpPr>
            <a:spLocks noGrp="1"/>
          </p:cNvSpPr>
          <p:nvPr>
            <p:ph type="sldNum" sz="quarter" idx="12"/>
          </p:nvPr>
        </p:nvSpPr>
        <p:spPr/>
        <p:txBody>
          <a:bodyPr/>
          <a:lstStyle/>
          <a:p>
            <a:fld id="{67BBAF12-2899-42F8-82AF-81E2E1A59EB3}" type="slidenum">
              <a:rPr lang="da-DK" smtClean="0"/>
              <a:pPr/>
              <a:t>2</a:t>
            </a:fld>
            <a:endParaRPr lang="da-DK"/>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a-DK" sz="2400" dirty="0" smtClean="0"/>
              <a:t>Selvrapporterede holdninger til racisme</a:t>
            </a:r>
            <a:endParaRPr lang="da-DK" sz="2400" dirty="0"/>
          </a:p>
        </p:txBody>
      </p:sp>
      <p:graphicFrame>
        <p:nvGraphicFramePr>
          <p:cNvPr id="4" name="Pladsholder til indhold 3"/>
          <p:cNvGraphicFramePr>
            <a:graphicFrameLocks noGrp="1"/>
          </p:cNvGraphicFramePr>
          <p:nvPr>
            <p:ph idx="1"/>
          </p:nvPr>
        </p:nvGraphicFramePr>
        <p:xfrm>
          <a:off x="457200" y="1052513"/>
          <a:ext cx="8229600" cy="1463040"/>
        </p:xfrm>
        <a:graphic>
          <a:graphicData uri="http://schemas.openxmlformats.org/drawingml/2006/table">
            <a:tbl>
              <a:tblPr firstRow="1" bandRow="1">
                <a:tableStyleId>{5C22544A-7EE6-4342-B048-85BDC9FD1C3A}</a:tableStyleId>
              </a:tblPr>
              <a:tblGrid>
                <a:gridCol w="8229600"/>
              </a:tblGrid>
              <a:tr h="370840">
                <a:tc>
                  <a:txBody>
                    <a:bodyPr/>
                    <a:lstStyle/>
                    <a:p>
                      <a:r>
                        <a:rPr lang="da-DK" sz="1800" b="1" kern="1200" dirty="0" smtClean="0">
                          <a:solidFill>
                            <a:schemeClr val="lt1"/>
                          </a:solidFill>
                          <a:latin typeface="+mn-lt"/>
                          <a:ea typeface="+mn-ea"/>
                          <a:cs typeface="+mn-cs"/>
                        </a:rPr>
                        <a:t>Spørgsmål: Nogen mennesker føler, at de overhovedet ikke er racistiske. Andre føler sig meget racistiske. Prøv at se på dette kort og udpeg  det tal, der viser dine egen holdning.</a:t>
                      </a:r>
                      <a:br>
                        <a:rPr lang="da-DK" sz="1800" b="1" kern="1200" dirty="0" smtClean="0">
                          <a:solidFill>
                            <a:schemeClr val="lt1"/>
                          </a:solidFill>
                          <a:latin typeface="+mn-lt"/>
                          <a:ea typeface="+mn-ea"/>
                          <a:cs typeface="+mn-cs"/>
                        </a:rPr>
                      </a:br>
                      <a:r>
                        <a:rPr lang="da-DK" sz="1800" b="1" kern="1200" dirty="0" smtClean="0">
                          <a:solidFill>
                            <a:schemeClr val="lt1"/>
                          </a:solidFill>
                          <a:latin typeface="+mn-lt"/>
                          <a:ea typeface="+mn-ea"/>
                          <a:cs typeface="+mn-cs"/>
                        </a:rPr>
                        <a:t>1 er ikke racistisk overhovedet. 10 er meget racistisk. Mellem 1 og 10 viser til hvilken side din holdninger går.</a:t>
                      </a:r>
                      <a:endParaRPr lang="da-DK" dirty="0"/>
                    </a:p>
                  </a:txBody>
                  <a:tcPr/>
                </a:tc>
              </a:tr>
            </a:tbl>
          </a:graphicData>
        </a:graphic>
      </p:graphicFrame>
      <p:graphicFrame>
        <p:nvGraphicFramePr>
          <p:cNvPr id="5" name="Tabel 4"/>
          <p:cNvGraphicFramePr>
            <a:graphicFrameLocks noGrp="1"/>
          </p:cNvGraphicFramePr>
          <p:nvPr/>
        </p:nvGraphicFramePr>
        <p:xfrm>
          <a:off x="539552" y="3140968"/>
          <a:ext cx="6096000" cy="1483360"/>
        </p:xfrm>
        <a:graphic>
          <a:graphicData uri="http://schemas.openxmlformats.org/drawingml/2006/table">
            <a:tbl>
              <a:tblPr firstRow="1" bandRow="1">
                <a:tableStyleId>{5C22544A-7EE6-4342-B048-85BDC9FD1C3A}</a:tableStyleId>
              </a:tblPr>
              <a:tblGrid>
                <a:gridCol w="3672408"/>
                <a:gridCol w="2423592"/>
              </a:tblGrid>
              <a:tr h="370840">
                <a:tc>
                  <a:txBody>
                    <a:bodyPr/>
                    <a:lstStyle/>
                    <a:p>
                      <a:r>
                        <a:rPr lang="da-DK" dirty="0" smtClean="0"/>
                        <a:t>Meget</a:t>
                      </a:r>
                      <a:r>
                        <a:rPr lang="da-DK" baseline="0" dirty="0" smtClean="0"/>
                        <a:t> racistisk (7-10)</a:t>
                      </a:r>
                      <a:endParaRPr lang="da-DK" dirty="0"/>
                    </a:p>
                  </a:txBody>
                  <a:tcPr/>
                </a:tc>
                <a:tc>
                  <a:txBody>
                    <a:bodyPr/>
                    <a:lstStyle/>
                    <a:p>
                      <a:r>
                        <a:rPr lang="da-DK" dirty="0" smtClean="0"/>
                        <a:t>8 %</a:t>
                      </a:r>
                      <a:endParaRPr lang="da-DK" dirty="0"/>
                    </a:p>
                  </a:txBody>
                  <a:tcPr/>
                </a:tc>
              </a:tr>
              <a:tr h="370840">
                <a:tc>
                  <a:txBody>
                    <a:bodyPr/>
                    <a:lstStyle/>
                    <a:p>
                      <a:r>
                        <a:rPr lang="da-DK" dirty="0" smtClean="0"/>
                        <a:t>Temmelig</a:t>
                      </a:r>
                      <a:r>
                        <a:rPr lang="da-DK" baseline="0" dirty="0" smtClean="0"/>
                        <a:t> (</a:t>
                      </a:r>
                      <a:r>
                        <a:rPr lang="da-DK" baseline="0" dirty="0" err="1" smtClean="0"/>
                        <a:t>quite</a:t>
                      </a:r>
                      <a:r>
                        <a:rPr lang="da-DK" baseline="0" dirty="0" smtClean="0"/>
                        <a:t>) racistisk</a:t>
                      </a:r>
                      <a:endParaRPr lang="da-DK" dirty="0"/>
                    </a:p>
                  </a:txBody>
                  <a:tcPr/>
                </a:tc>
                <a:tc>
                  <a:txBody>
                    <a:bodyPr/>
                    <a:lstStyle/>
                    <a:p>
                      <a:r>
                        <a:rPr lang="da-DK" dirty="0" smtClean="0"/>
                        <a:t>31 %</a:t>
                      </a:r>
                      <a:endParaRPr lang="da-DK" dirty="0"/>
                    </a:p>
                  </a:txBody>
                  <a:tcPr/>
                </a:tc>
              </a:tr>
              <a:tr h="370840">
                <a:tc>
                  <a:txBody>
                    <a:bodyPr/>
                    <a:lstStyle/>
                    <a:p>
                      <a:r>
                        <a:rPr lang="da-DK" dirty="0" smtClean="0"/>
                        <a:t>Lidt racistisk (2-3)</a:t>
                      </a:r>
                      <a:endParaRPr lang="da-DK" dirty="0"/>
                    </a:p>
                  </a:txBody>
                  <a:tcPr/>
                </a:tc>
                <a:tc>
                  <a:txBody>
                    <a:bodyPr/>
                    <a:lstStyle/>
                    <a:p>
                      <a:r>
                        <a:rPr lang="da-DK" dirty="0" smtClean="0"/>
                        <a:t>40%</a:t>
                      </a:r>
                      <a:endParaRPr lang="da-DK" dirty="0"/>
                    </a:p>
                  </a:txBody>
                  <a:tcPr/>
                </a:tc>
              </a:tr>
              <a:tr h="370840">
                <a:tc>
                  <a:txBody>
                    <a:bodyPr/>
                    <a:lstStyle/>
                    <a:p>
                      <a:r>
                        <a:rPr lang="da-DK" dirty="0" smtClean="0"/>
                        <a:t>Ikke </a:t>
                      </a:r>
                      <a:r>
                        <a:rPr lang="da-DK" dirty="0" err="1" smtClean="0"/>
                        <a:t>racististisk</a:t>
                      </a:r>
                      <a:r>
                        <a:rPr lang="da-DK" baseline="0" dirty="0" smtClean="0"/>
                        <a:t> overhovedet (1)</a:t>
                      </a:r>
                      <a:endParaRPr lang="da-DK" dirty="0"/>
                    </a:p>
                  </a:txBody>
                  <a:tcPr/>
                </a:tc>
                <a:tc>
                  <a:txBody>
                    <a:bodyPr/>
                    <a:lstStyle/>
                    <a:p>
                      <a:r>
                        <a:rPr lang="da-DK" dirty="0" smtClean="0"/>
                        <a:t>17%</a:t>
                      </a:r>
                      <a:endParaRPr lang="da-DK" dirty="0"/>
                    </a:p>
                  </a:txBody>
                  <a:tcPr/>
                </a:tc>
              </a:tr>
            </a:tbl>
          </a:graphicData>
        </a:graphic>
      </p:graphicFrame>
      <p:graphicFrame>
        <p:nvGraphicFramePr>
          <p:cNvPr id="6" name="Tabel 5"/>
          <p:cNvGraphicFramePr>
            <a:graphicFrameLocks noGrp="1"/>
          </p:cNvGraphicFramePr>
          <p:nvPr/>
        </p:nvGraphicFramePr>
        <p:xfrm>
          <a:off x="539552" y="465313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da-DK" sz="1800" b="1" kern="1200" baseline="0" dirty="0" smtClean="0">
                          <a:solidFill>
                            <a:schemeClr val="lt1"/>
                          </a:solidFill>
                          <a:latin typeface="+mn-lt"/>
                          <a:ea typeface="+mn-ea"/>
                          <a:cs typeface="+mn-cs"/>
                        </a:rPr>
                        <a:t>Eurobarometer Opinion </a:t>
                      </a:r>
                      <a:r>
                        <a:rPr lang="da-DK" sz="1800" b="1" kern="1200" baseline="0" dirty="0" err="1" smtClean="0">
                          <a:solidFill>
                            <a:schemeClr val="lt1"/>
                          </a:solidFill>
                          <a:latin typeface="+mn-lt"/>
                          <a:ea typeface="+mn-ea"/>
                          <a:cs typeface="+mn-cs"/>
                        </a:rPr>
                        <a:t>Poll</a:t>
                      </a:r>
                      <a:r>
                        <a:rPr lang="da-DK" sz="1800" b="1" kern="1200" baseline="0" dirty="0" smtClean="0">
                          <a:solidFill>
                            <a:schemeClr val="lt1"/>
                          </a:solidFill>
                          <a:latin typeface="+mn-lt"/>
                          <a:ea typeface="+mn-ea"/>
                          <a:cs typeface="+mn-cs"/>
                        </a:rPr>
                        <a:t> </a:t>
                      </a:r>
                      <a:r>
                        <a:rPr lang="da-DK" sz="1800" b="1" kern="1200" baseline="0" dirty="0" err="1" smtClean="0">
                          <a:solidFill>
                            <a:schemeClr val="lt1"/>
                          </a:solidFill>
                          <a:latin typeface="+mn-lt"/>
                          <a:ea typeface="+mn-ea"/>
                          <a:cs typeface="+mn-cs"/>
                        </a:rPr>
                        <a:t>no</a:t>
                      </a:r>
                      <a:r>
                        <a:rPr lang="da-DK" sz="1800" b="1" kern="1200" baseline="0" dirty="0" smtClean="0">
                          <a:solidFill>
                            <a:schemeClr val="lt1"/>
                          </a:solidFill>
                          <a:latin typeface="+mn-lt"/>
                          <a:ea typeface="+mn-ea"/>
                          <a:cs typeface="+mn-cs"/>
                        </a:rPr>
                        <a:t> 47.1.  1997</a:t>
                      </a:r>
                      <a:endParaRPr lang="da-DK" dirty="0"/>
                    </a:p>
                  </a:txBody>
                  <a:tcPr/>
                </a:tc>
              </a:tr>
            </a:tbl>
          </a:graphicData>
        </a:graphic>
      </p:graphicFrame>
      <p:sp>
        <p:nvSpPr>
          <p:cNvPr id="7" name="Pladsholder til diasnummer 6"/>
          <p:cNvSpPr>
            <a:spLocks noGrp="1"/>
          </p:cNvSpPr>
          <p:nvPr>
            <p:ph type="sldNum" sz="quarter" idx="12"/>
          </p:nvPr>
        </p:nvSpPr>
        <p:spPr/>
        <p:txBody>
          <a:bodyPr/>
          <a:lstStyle/>
          <a:p>
            <a:fld id="{67BBAF12-2899-42F8-82AF-81E2E1A59EB3}" type="slidenum">
              <a:rPr lang="da-DK" smtClean="0"/>
              <a:pPr/>
              <a:t>20</a:t>
            </a:fld>
            <a:endParaRPr lang="da-DK"/>
          </a:p>
        </p:txBody>
      </p:sp>
      <p:sp>
        <p:nvSpPr>
          <p:cNvPr id="8" name="Pladsholder til sidefod 7"/>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274639"/>
            <a:ext cx="8229600" cy="418058"/>
          </a:xfrm>
        </p:spPr>
        <p:txBody>
          <a:bodyPr>
            <a:normAutofit fontScale="90000"/>
          </a:bodyPr>
          <a:lstStyle/>
          <a:p>
            <a:r>
              <a:rPr lang="da-DK" sz="2000" dirty="0" smtClean="0"/>
              <a:t/>
            </a:r>
            <a:br>
              <a:rPr lang="da-DK" sz="2000" dirty="0" smtClean="0"/>
            </a:br>
            <a:r>
              <a:rPr lang="da-DK" sz="2000" dirty="0" smtClean="0"/>
              <a:t>Konstruktion af </a:t>
            </a:r>
            <a:r>
              <a:rPr lang="da-DK" sz="2000" dirty="0" err="1" smtClean="0"/>
              <a:t>cohesion/sammenhængskraft</a:t>
            </a:r>
            <a:r>
              <a:rPr lang="da-DK" sz="2000" dirty="0" smtClean="0"/>
              <a:t>:</a:t>
            </a:r>
            <a:br>
              <a:rPr lang="da-DK" sz="2000" dirty="0" smtClean="0"/>
            </a:br>
            <a:r>
              <a:rPr lang="da-DK" sz="1600" dirty="0" smtClean="0"/>
              <a:t> </a:t>
            </a:r>
            <a:r>
              <a:rPr lang="da-DK" sz="2000" b="1" dirty="0"/>
              <a:t/>
            </a:r>
            <a:br>
              <a:rPr lang="da-DK" sz="2000" b="1" dirty="0"/>
            </a:br>
            <a:endParaRPr lang="da-DK" sz="2000" b="1" dirty="0"/>
          </a:p>
        </p:txBody>
      </p:sp>
      <p:sp>
        <p:nvSpPr>
          <p:cNvPr id="4" name="Pladsholder til diasnummer 3"/>
          <p:cNvSpPr>
            <a:spLocks noGrp="1"/>
          </p:cNvSpPr>
          <p:nvPr>
            <p:ph type="sldNum" sz="quarter" idx="12"/>
          </p:nvPr>
        </p:nvSpPr>
        <p:spPr/>
        <p:txBody>
          <a:bodyPr/>
          <a:lstStyle/>
          <a:p>
            <a:fld id="{191424EF-FD1B-4AF7-B902-262718B7909F}" type="slidenum">
              <a:rPr lang="da-DK" smtClean="0"/>
              <a:pPr/>
              <a:t>21</a:t>
            </a:fld>
            <a:endParaRPr lang="da-DK"/>
          </a:p>
        </p:txBody>
      </p:sp>
      <p:graphicFrame>
        <p:nvGraphicFramePr>
          <p:cNvPr id="10" name="Tabel 9"/>
          <p:cNvGraphicFramePr>
            <a:graphicFrameLocks noGrp="1"/>
          </p:cNvGraphicFramePr>
          <p:nvPr/>
        </p:nvGraphicFramePr>
        <p:xfrm>
          <a:off x="2771800" y="1484784"/>
          <a:ext cx="3600400" cy="731520"/>
        </p:xfrm>
        <a:graphic>
          <a:graphicData uri="http://schemas.openxmlformats.org/drawingml/2006/table">
            <a:tbl>
              <a:tblPr firstRow="1" bandRow="1">
                <a:tableStyleId>{5C22544A-7EE6-4342-B048-85BDC9FD1C3A}</a:tableStyleId>
              </a:tblPr>
              <a:tblGrid>
                <a:gridCol w="3600400"/>
              </a:tblGrid>
              <a:tr h="0">
                <a:tc>
                  <a:txBody>
                    <a:bodyPr/>
                    <a:lstStyle/>
                    <a:p>
                      <a:pPr algn="ctr"/>
                      <a:r>
                        <a:rPr lang="da-DK" sz="1400" dirty="0" smtClean="0"/>
                        <a:t>Etnisk</a:t>
                      </a:r>
                      <a:r>
                        <a:rPr lang="da-DK" sz="1400" baseline="0" dirty="0" smtClean="0"/>
                        <a:t> og social kompleks omverden.  Empirisk konstaterbar.</a:t>
                      </a:r>
                    </a:p>
                    <a:p>
                      <a:pPr algn="ctr"/>
                      <a:r>
                        <a:rPr lang="da-DK" sz="1400" baseline="0" dirty="0" smtClean="0"/>
                        <a:t>Forskelligt normativt respons</a:t>
                      </a:r>
                      <a:endParaRPr lang="da-DK" sz="1400" dirty="0"/>
                    </a:p>
                  </a:txBody>
                  <a:tcPr/>
                </a:tc>
              </a:tr>
            </a:tbl>
          </a:graphicData>
        </a:graphic>
      </p:graphicFrame>
      <p:graphicFrame>
        <p:nvGraphicFramePr>
          <p:cNvPr id="11" name="Tabel 10"/>
          <p:cNvGraphicFramePr>
            <a:graphicFrameLocks noGrp="1"/>
          </p:cNvGraphicFramePr>
          <p:nvPr/>
        </p:nvGraphicFramePr>
        <p:xfrm>
          <a:off x="899592" y="2420888"/>
          <a:ext cx="7464152" cy="3779520"/>
        </p:xfrm>
        <a:graphic>
          <a:graphicData uri="http://schemas.openxmlformats.org/drawingml/2006/table">
            <a:tbl>
              <a:tblPr firstRow="1" bandRow="1">
                <a:tableStyleId>{5C22544A-7EE6-4342-B048-85BDC9FD1C3A}</a:tableStyleId>
              </a:tblPr>
              <a:tblGrid>
                <a:gridCol w="3732076"/>
                <a:gridCol w="3732076"/>
              </a:tblGrid>
              <a:tr h="370840">
                <a:tc>
                  <a:txBody>
                    <a:bodyPr/>
                    <a:lstStyle/>
                    <a:p>
                      <a:r>
                        <a:rPr lang="da-DK" sz="1400" b="1" kern="1200" dirty="0" smtClean="0">
                          <a:solidFill>
                            <a:schemeClr val="lt1"/>
                          </a:solidFill>
                          <a:latin typeface="+mn-lt"/>
                          <a:ea typeface="+mn-ea"/>
                          <a:cs typeface="+mn-cs"/>
                        </a:rPr>
                        <a:t>1) Organiseringen af sociale felter på en måde, der tager udgangspunkt i komplekse sociale og etniske forudsætninger (flersprogethed, flerkulturalitet, flerreligiøsitet)</a:t>
                      </a:r>
                    </a:p>
                    <a:p>
                      <a:r>
                        <a:rPr lang="da-DK" sz="1400" b="1" kern="1200" dirty="0" smtClean="0">
                          <a:solidFill>
                            <a:schemeClr val="lt1"/>
                          </a:solidFill>
                          <a:latin typeface="+mn-lt"/>
                          <a:ea typeface="+mn-ea"/>
                          <a:cs typeface="+mn-cs"/>
                        </a:rPr>
                        <a:t>2) Ressourcer rettes mod fælles og lige adgang til kompetencestrukturen og andre sociale felter.</a:t>
                      </a:r>
                    </a:p>
                    <a:p>
                      <a:r>
                        <a:rPr lang="da-DK" sz="1400" b="1" kern="1200" dirty="0" smtClean="0">
                          <a:solidFill>
                            <a:schemeClr val="lt1"/>
                          </a:solidFill>
                          <a:latin typeface="+mn-lt"/>
                          <a:ea typeface="+mn-ea"/>
                          <a:cs typeface="+mn-cs"/>
                        </a:rPr>
                        <a:t>3)</a:t>
                      </a:r>
                      <a:r>
                        <a:rPr lang="da-DK" sz="1400" b="1" kern="1200" baseline="0" dirty="0" smtClean="0">
                          <a:solidFill>
                            <a:schemeClr val="lt1"/>
                          </a:solidFill>
                          <a:latin typeface="+mn-lt"/>
                          <a:ea typeface="+mn-ea"/>
                          <a:cs typeface="+mn-cs"/>
                        </a:rPr>
                        <a:t> Udvikling  af  flerkulturelle  kollektive identitetsfortællinger</a:t>
                      </a:r>
                      <a:r>
                        <a:rPr lang="da-DK" sz="1400" b="1" kern="1200" dirty="0" smtClean="0">
                          <a:solidFill>
                            <a:schemeClr val="lt1"/>
                          </a:solidFill>
                          <a:latin typeface="+mn-lt"/>
                          <a:ea typeface="+mn-ea"/>
                          <a:cs typeface="+mn-cs"/>
                        </a:rPr>
                        <a:t>  (kanon)</a:t>
                      </a:r>
                    </a:p>
                    <a:p>
                      <a:r>
                        <a:rPr lang="da-DK" sz="1400" b="1" kern="1200" dirty="0" smtClean="0">
                          <a:solidFill>
                            <a:schemeClr val="lt1"/>
                          </a:solidFill>
                          <a:latin typeface="+mn-lt"/>
                          <a:ea typeface="+mn-ea"/>
                          <a:cs typeface="+mn-cs"/>
                        </a:rPr>
                        <a:t>Dvs. Et </a:t>
                      </a:r>
                      <a:r>
                        <a:rPr lang="da-DK" sz="1400" b="1" i="1" kern="1200" dirty="0" smtClean="0">
                          <a:solidFill>
                            <a:schemeClr val="lt1"/>
                          </a:solidFill>
                          <a:latin typeface="+mn-lt"/>
                          <a:ea typeface="+mn-ea"/>
                          <a:cs typeface="+mn-cs"/>
                        </a:rPr>
                        <a:t>transformativt</a:t>
                      </a:r>
                      <a:r>
                        <a:rPr lang="da-DK" sz="1400" b="1" kern="1200" dirty="0" smtClean="0">
                          <a:solidFill>
                            <a:schemeClr val="lt1"/>
                          </a:solidFill>
                          <a:latin typeface="+mn-lt"/>
                          <a:ea typeface="+mn-ea"/>
                          <a:cs typeface="+mn-cs"/>
                        </a:rPr>
                        <a:t> projekt, der vedrører alle ud fra en ligestillingsbetragtning.</a:t>
                      </a:r>
                    </a:p>
                    <a:p>
                      <a:r>
                        <a:rPr lang="da-DK" sz="1400" b="1" kern="1200" dirty="0" smtClean="0">
                          <a:solidFill>
                            <a:schemeClr val="lt1"/>
                          </a:solidFill>
                          <a:latin typeface="+mn-lt"/>
                          <a:ea typeface="+mn-ea"/>
                          <a:cs typeface="+mn-cs"/>
                        </a:rPr>
                        <a:t> </a:t>
                      </a:r>
                    </a:p>
                    <a:p>
                      <a:r>
                        <a:rPr lang="da-DK" sz="1400" b="1" kern="1200" dirty="0" smtClean="0">
                          <a:solidFill>
                            <a:schemeClr val="lt1"/>
                          </a:solidFill>
                          <a:latin typeface="+mn-lt"/>
                          <a:ea typeface="+mn-ea"/>
                          <a:cs typeface="+mn-cs"/>
                        </a:rPr>
                        <a:t>Inddragelse, dialog, forhandling. Konstruktion af nye kollektive identitetsfortællinger</a:t>
                      </a:r>
                    </a:p>
                    <a:p>
                      <a:r>
                        <a:rPr lang="da-DK" sz="1400" b="1" kern="1200" dirty="0" smtClean="0">
                          <a:solidFill>
                            <a:schemeClr val="lt1"/>
                          </a:solidFill>
                          <a:latin typeface="+mn-lt"/>
                          <a:ea typeface="+mn-ea"/>
                          <a:cs typeface="+mn-cs"/>
                        </a:rPr>
                        <a:t> </a:t>
                      </a:r>
                    </a:p>
                    <a:p>
                      <a:r>
                        <a:rPr lang="da-DK" sz="1400" b="1" kern="1200" dirty="0" smtClean="0">
                          <a:solidFill>
                            <a:schemeClr val="lt1"/>
                          </a:solidFill>
                          <a:latin typeface="+mn-lt"/>
                          <a:ea typeface="+mn-ea"/>
                          <a:cs typeface="+mn-cs"/>
                        </a:rPr>
                        <a:t>Konfliktfelt: Kultur som grupperettigheder.</a:t>
                      </a:r>
                    </a:p>
                    <a:p>
                      <a:endParaRPr lang="da-DK" dirty="0"/>
                    </a:p>
                  </a:txBody>
                  <a:tcPr/>
                </a:tc>
                <a:tc>
                  <a:txBody>
                    <a:bodyPr/>
                    <a:lstStyle/>
                    <a:p>
                      <a:r>
                        <a:rPr lang="da-DK" sz="1400" b="1" kern="1200" dirty="0" smtClean="0">
                          <a:solidFill>
                            <a:schemeClr val="lt1"/>
                          </a:solidFill>
                          <a:latin typeface="+mn-lt"/>
                          <a:ea typeface="+mn-ea"/>
                          <a:cs typeface="+mn-cs"/>
                        </a:rPr>
                        <a:t>1) Organiseringen af sociale felter tilpasser andre forudsætninger til majoritetens norm,  integration</a:t>
                      </a:r>
                      <a:r>
                        <a:rPr lang="da-DK" sz="1400" b="1" kern="1200" baseline="0" dirty="0" smtClean="0">
                          <a:solidFill>
                            <a:schemeClr val="lt1"/>
                          </a:solidFill>
                          <a:latin typeface="+mn-lt"/>
                          <a:ea typeface="+mn-ea"/>
                          <a:cs typeface="+mn-cs"/>
                        </a:rPr>
                        <a:t> som</a:t>
                      </a:r>
                      <a:r>
                        <a:rPr lang="da-DK" sz="1400" b="1" kern="1200" dirty="0" smtClean="0">
                          <a:solidFill>
                            <a:schemeClr val="lt1"/>
                          </a:solidFill>
                          <a:latin typeface="+mn-lt"/>
                          <a:ea typeface="+mn-ea"/>
                          <a:cs typeface="+mn-cs"/>
                        </a:rPr>
                        <a:t> assimilationspres. </a:t>
                      </a:r>
                    </a:p>
                    <a:p>
                      <a:r>
                        <a:rPr lang="da-DK" sz="1400" b="1" kern="1200" dirty="0" smtClean="0">
                          <a:solidFill>
                            <a:schemeClr val="lt1"/>
                          </a:solidFill>
                          <a:latin typeface="+mn-lt"/>
                          <a:ea typeface="+mn-ea"/>
                          <a:cs typeface="+mn-cs"/>
                        </a:rPr>
                        <a:t>2) Ressourcerne målrettes mod begrænsning af kompleksitet:  a) Eksternt: afvisning af flygtninge og indvandrere. b) Internt: kvotering, spredning, </a:t>
                      </a:r>
                    </a:p>
                    <a:p>
                      <a:r>
                        <a:rPr lang="da-DK" sz="1400" b="1" kern="1200" dirty="0" smtClean="0">
                          <a:solidFill>
                            <a:schemeClr val="lt1"/>
                          </a:solidFill>
                          <a:latin typeface="+mn-lt"/>
                          <a:ea typeface="+mn-ea"/>
                          <a:cs typeface="+mn-cs"/>
                        </a:rPr>
                        <a:t> 3) Nationale</a:t>
                      </a:r>
                      <a:r>
                        <a:rPr lang="da-DK" sz="1400" b="1" kern="1200" baseline="0" dirty="0" smtClean="0">
                          <a:solidFill>
                            <a:schemeClr val="lt1"/>
                          </a:solidFill>
                          <a:latin typeface="+mn-lt"/>
                          <a:ea typeface="+mn-ea"/>
                          <a:cs typeface="+mn-cs"/>
                        </a:rPr>
                        <a:t> kollektive identitetsfortællinger  (kanon)</a:t>
                      </a:r>
                      <a:endParaRPr lang="da-DK" sz="1400" b="1" kern="1200" dirty="0" smtClean="0">
                        <a:solidFill>
                          <a:schemeClr val="lt1"/>
                        </a:solidFill>
                        <a:latin typeface="+mn-lt"/>
                        <a:ea typeface="+mn-ea"/>
                        <a:cs typeface="+mn-cs"/>
                      </a:endParaRPr>
                    </a:p>
                    <a:p>
                      <a:r>
                        <a:rPr lang="da-DK" sz="1400" b="1" kern="1200" dirty="0" smtClean="0">
                          <a:solidFill>
                            <a:schemeClr val="lt1"/>
                          </a:solidFill>
                          <a:latin typeface="+mn-lt"/>
                          <a:ea typeface="+mn-ea"/>
                          <a:cs typeface="+mn-cs"/>
                        </a:rPr>
                        <a:t>Dvs. Et </a:t>
                      </a:r>
                      <a:r>
                        <a:rPr lang="da-DK" sz="1400" b="1" i="1" kern="1200" dirty="0" smtClean="0">
                          <a:solidFill>
                            <a:schemeClr val="lt1"/>
                          </a:solidFill>
                          <a:latin typeface="+mn-lt"/>
                          <a:ea typeface="+mn-ea"/>
                          <a:cs typeface="+mn-cs"/>
                        </a:rPr>
                        <a:t>kompensatorisk</a:t>
                      </a:r>
                      <a:r>
                        <a:rPr lang="da-DK" sz="1400" b="1" kern="1200" dirty="0" smtClean="0">
                          <a:solidFill>
                            <a:schemeClr val="lt1"/>
                          </a:solidFill>
                          <a:latin typeface="+mn-lt"/>
                          <a:ea typeface="+mn-ea"/>
                          <a:cs typeface="+mn-cs"/>
                        </a:rPr>
                        <a:t> projekt, der berører det etnisk anderledes.  Fortrinsret til majoriteten</a:t>
                      </a:r>
                    </a:p>
                    <a:p>
                      <a:r>
                        <a:rPr lang="da-DK" sz="1400" b="1" kern="1200" dirty="0" smtClean="0">
                          <a:solidFill>
                            <a:schemeClr val="lt1"/>
                          </a:solidFill>
                          <a:latin typeface="+mn-lt"/>
                          <a:ea typeface="+mn-ea"/>
                          <a:cs typeface="+mn-cs"/>
                        </a:rPr>
                        <a:t> </a:t>
                      </a:r>
                    </a:p>
                    <a:p>
                      <a:r>
                        <a:rPr lang="da-DK" sz="1400" b="1" kern="1200" dirty="0" smtClean="0">
                          <a:solidFill>
                            <a:schemeClr val="lt1"/>
                          </a:solidFill>
                          <a:latin typeface="+mn-lt"/>
                          <a:ea typeface="+mn-ea"/>
                          <a:cs typeface="+mn-cs"/>
                        </a:rPr>
                        <a:t>Objektgørelse. Konstruktion af ’Os’ og ’de andre’</a:t>
                      </a:r>
                    </a:p>
                    <a:p>
                      <a:r>
                        <a:rPr lang="da-DK" sz="1400" b="1" kern="1200" dirty="0" smtClean="0">
                          <a:solidFill>
                            <a:schemeClr val="lt1"/>
                          </a:solidFill>
                          <a:latin typeface="+mn-lt"/>
                          <a:ea typeface="+mn-ea"/>
                          <a:cs typeface="+mn-cs"/>
                        </a:rPr>
                        <a:t> </a:t>
                      </a:r>
                    </a:p>
                    <a:p>
                      <a:r>
                        <a:rPr lang="da-DK" sz="1400" b="1" kern="1200" dirty="0" smtClean="0">
                          <a:solidFill>
                            <a:schemeClr val="lt1"/>
                          </a:solidFill>
                          <a:latin typeface="+mn-lt"/>
                          <a:ea typeface="+mn-ea"/>
                          <a:cs typeface="+mn-cs"/>
                        </a:rPr>
                        <a:t>Konfliktfelt: individuelle rettigheder</a:t>
                      </a:r>
                    </a:p>
                    <a:p>
                      <a:endParaRPr lang="da-DK" sz="1400" dirty="0"/>
                    </a:p>
                  </a:txBody>
                  <a:tcPr/>
                </a:tc>
              </a:tr>
            </a:tbl>
          </a:graphicData>
        </a:graphic>
      </p:graphicFrame>
      <p:cxnSp>
        <p:nvCxnSpPr>
          <p:cNvPr id="13" name="Lige pilforbindelse 12"/>
          <p:cNvCxnSpPr/>
          <p:nvPr/>
        </p:nvCxnSpPr>
        <p:spPr>
          <a:xfrm rot="5400000">
            <a:off x="1475656" y="1844824"/>
            <a:ext cx="72008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Lige pilforbindelse 14"/>
          <p:cNvCxnSpPr/>
          <p:nvPr/>
        </p:nvCxnSpPr>
        <p:spPr>
          <a:xfrm rot="5400000">
            <a:off x="6768244" y="1808820"/>
            <a:ext cx="64807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12" name="Tabel 11"/>
          <p:cNvGraphicFramePr>
            <a:graphicFrameLocks noGrp="1"/>
          </p:cNvGraphicFramePr>
          <p:nvPr/>
        </p:nvGraphicFramePr>
        <p:xfrm>
          <a:off x="1043608" y="692696"/>
          <a:ext cx="2592288" cy="504056"/>
        </p:xfrm>
        <a:graphic>
          <a:graphicData uri="http://schemas.openxmlformats.org/drawingml/2006/table">
            <a:tbl>
              <a:tblPr firstRow="1" bandRow="1">
                <a:tableStyleId>{5C22544A-7EE6-4342-B048-85BDC9FD1C3A}</a:tableStyleId>
              </a:tblPr>
              <a:tblGrid>
                <a:gridCol w="2592288"/>
              </a:tblGrid>
              <a:tr h="504056">
                <a:tc>
                  <a:txBody>
                    <a:bodyPr/>
                    <a:lstStyle/>
                    <a:p>
                      <a:r>
                        <a:rPr lang="da-DK" sz="1600" dirty="0" smtClean="0"/>
                        <a:t>Flerkulturel</a:t>
                      </a:r>
                      <a:r>
                        <a:rPr lang="da-DK" sz="1600" baseline="0" dirty="0" smtClean="0"/>
                        <a:t> samfundsvision</a:t>
                      </a:r>
                      <a:endParaRPr lang="da-DK" sz="1600" dirty="0"/>
                    </a:p>
                  </a:txBody>
                  <a:tcPr/>
                </a:tc>
              </a:tr>
            </a:tbl>
          </a:graphicData>
        </a:graphic>
      </p:graphicFrame>
      <p:graphicFrame>
        <p:nvGraphicFramePr>
          <p:cNvPr id="14" name="Tabel 13"/>
          <p:cNvGraphicFramePr>
            <a:graphicFrameLocks noGrp="1"/>
          </p:cNvGraphicFramePr>
          <p:nvPr/>
        </p:nvGraphicFramePr>
        <p:xfrm>
          <a:off x="5364088" y="692697"/>
          <a:ext cx="2808312" cy="504055"/>
        </p:xfrm>
        <a:graphic>
          <a:graphicData uri="http://schemas.openxmlformats.org/drawingml/2006/table">
            <a:tbl>
              <a:tblPr firstRow="1" bandRow="1">
                <a:tableStyleId>{5C22544A-7EE6-4342-B048-85BDC9FD1C3A}</a:tableStyleId>
              </a:tblPr>
              <a:tblGrid>
                <a:gridCol w="2808312"/>
              </a:tblGrid>
              <a:tr h="504055">
                <a:tc>
                  <a:txBody>
                    <a:bodyPr/>
                    <a:lstStyle/>
                    <a:p>
                      <a:r>
                        <a:rPr lang="da-DK" sz="1600" dirty="0" smtClean="0"/>
                        <a:t>Monokulturel  samfundsv</a:t>
                      </a:r>
                      <a:r>
                        <a:rPr lang="da-DK" sz="1600" baseline="0" dirty="0" smtClean="0"/>
                        <a:t>ision</a:t>
                      </a:r>
                      <a:endParaRPr lang="da-DK" sz="1600" dirty="0"/>
                    </a:p>
                  </a:txBody>
                  <a:tcPr/>
                </a:tc>
              </a:tr>
            </a:tbl>
          </a:graphicData>
        </a:graphic>
      </p:graphicFrame>
      <p:sp>
        <p:nvSpPr>
          <p:cNvPr id="16" name="Pladsholder til sidefod 15"/>
          <p:cNvSpPr>
            <a:spLocks noGrp="1"/>
          </p:cNvSpPr>
          <p:nvPr>
            <p:ph type="ftr" sz="quarter" idx="11"/>
          </p:nvPr>
        </p:nvSpPr>
        <p:spPr/>
        <p:txBody>
          <a:bodyPr/>
          <a:lstStyle/>
          <a:p>
            <a:r>
              <a:rPr lang="da-DK" smtClean="0"/>
              <a:t>Christian Horst</a:t>
            </a:r>
            <a:endParaRPr lang="da-DK"/>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a:bodyPr>
          <a:lstStyle/>
          <a:p>
            <a:r>
              <a:rPr lang="da-DK" sz="2400" dirty="0" smtClean="0"/>
              <a:t>Nye udviklinger, nye diskursordner, nye diskriminationsformer</a:t>
            </a:r>
            <a:endParaRPr lang="da-DK" sz="2400" dirty="0"/>
          </a:p>
        </p:txBody>
      </p:sp>
      <p:graphicFrame>
        <p:nvGraphicFramePr>
          <p:cNvPr id="5" name="Pladsholder til indhold 4"/>
          <p:cNvGraphicFramePr>
            <a:graphicFrameLocks noGrp="1"/>
          </p:cNvGraphicFramePr>
          <p:nvPr>
            <p:ph idx="1"/>
          </p:nvPr>
        </p:nvGraphicFramePr>
        <p:xfrm>
          <a:off x="323528" y="1268760"/>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da-DK" dirty="0"/>
                    </a:p>
                  </a:txBody>
                  <a:tcPr/>
                </a:tc>
                <a:tc>
                  <a:txBody>
                    <a:bodyPr/>
                    <a:lstStyle/>
                    <a:p>
                      <a:r>
                        <a:rPr lang="da-DK" dirty="0" smtClean="0"/>
                        <a:t>Stat</a:t>
                      </a:r>
                      <a:endParaRPr lang="da-DK" dirty="0"/>
                    </a:p>
                  </a:txBody>
                  <a:tcPr/>
                </a:tc>
                <a:tc>
                  <a:txBody>
                    <a:bodyPr/>
                    <a:lstStyle/>
                    <a:p>
                      <a:r>
                        <a:rPr lang="da-DK" dirty="0" smtClean="0"/>
                        <a:t>Marked</a:t>
                      </a:r>
                      <a:endParaRPr lang="da-DK" dirty="0"/>
                    </a:p>
                  </a:txBody>
                  <a:tcPr/>
                </a:tc>
              </a:tr>
              <a:tr h="370840">
                <a:tc>
                  <a:txBody>
                    <a:bodyPr/>
                    <a:lstStyle/>
                    <a:p>
                      <a:r>
                        <a:rPr lang="da-DK" dirty="0" smtClean="0"/>
                        <a:t>Monokulturel/National</a:t>
                      </a:r>
                      <a:endParaRPr lang="da-DK" dirty="0"/>
                    </a:p>
                  </a:txBody>
                  <a:tcPr/>
                </a:tc>
                <a:tc>
                  <a:txBody>
                    <a:bodyPr/>
                    <a:lstStyle/>
                    <a:p>
                      <a:endParaRPr lang="da-DK"/>
                    </a:p>
                  </a:txBody>
                  <a:tcPr/>
                </a:tc>
                <a:tc>
                  <a:txBody>
                    <a:bodyPr/>
                    <a:lstStyle/>
                    <a:p>
                      <a:endParaRPr lang="da-DK"/>
                    </a:p>
                  </a:txBody>
                  <a:tcPr/>
                </a:tc>
              </a:tr>
              <a:tr h="370840">
                <a:tc>
                  <a:txBody>
                    <a:bodyPr/>
                    <a:lstStyle/>
                    <a:p>
                      <a:r>
                        <a:rPr lang="da-DK" dirty="0" smtClean="0"/>
                        <a:t>Flerkulturel</a:t>
                      </a:r>
                      <a:endParaRPr lang="da-DK" dirty="0"/>
                    </a:p>
                  </a:txBody>
                  <a:tcPr/>
                </a:tc>
                <a:tc>
                  <a:txBody>
                    <a:bodyPr/>
                    <a:lstStyle/>
                    <a:p>
                      <a:endParaRPr lang="da-DK" dirty="0"/>
                    </a:p>
                  </a:txBody>
                  <a:tcPr/>
                </a:tc>
                <a:tc>
                  <a:txBody>
                    <a:bodyPr/>
                    <a:lstStyle/>
                    <a:p>
                      <a:endParaRPr lang="da-DK" dirty="0"/>
                    </a:p>
                  </a:txBody>
                  <a:tcPr/>
                </a:tc>
              </a:tr>
            </a:tbl>
          </a:graphicData>
        </a:graphic>
      </p:graphicFrame>
      <p:sp>
        <p:nvSpPr>
          <p:cNvPr id="4" name="Pladsholder til diasnummer 3"/>
          <p:cNvSpPr>
            <a:spLocks noGrp="1"/>
          </p:cNvSpPr>
          <p:nvPr>
            <p:ph type="sldNum" sz="quarter" idx="12"/>
          </p:nvPr>
        </p:nvSpPr>
        <p:spPr/>
        <p:txBody>
          <a:bodyPr/>
          <a:lstStyle/>
          <a:p>
            <a:fld id="{67BBAF12-2899-42F8-82AF-81E2E1A59EB3}" type="slidenum">
              <a:rPr lang="da-DK" smtClean="0"/>
              <a:pPr/>
              <a:t>22</a:t>
            </a:fld>
            <a:endParaRPr lang="da-DK"/>
          </a:p>
        </p:txBody>
      </p:sp>
      <p:graphicFrame>
        <p:nvGraphicFramePr>
          <p:cNvPr id="6" name="Tabel 5"/>
          <p:cNvGraphicFramePr>
            <a:graphicFrameLocks noGrp="1"/>
          </p:cNvGraphicFramePr>
          <p:nvPr/>
        </p:nvGraphicFramePr>
        <p:xfrm>
          <a:off x="899592" y="2996952"/>
          <a:ext cx="7344816" cy="1188720"/>
        </p:xfrm>
        <a:graphic>
          <a:graphicData uri="http://schemas.openxmlformats.org/drawingml/2006/table">
            <a:tbl>
              <a:tblPr firstRow="1" bandRow="1">
                <a:tableStyleId>{5C22544A-7EE6-4342-B048-85BDC9FD1C3A}</a:tableStyleId>
              </a:tblPr>
              <a:tblGrid>
                <a:gridCol w="7344816"/>
              </a:tblGrid>
              <a:tr h="370840">
                <a:tc>
                  <a:txBody>
                    <a:bodyPr/>
                    <a:lstStyle/>
                    <a:p>
                      <a:r>
                        <a:rPr lang="da-DK" dirty="0" smtClean="0"/>
                        <a:t>1. Modernitet  (1850/70</a:t>
                      </a:r>
                      <a:r>
                        <a:rPr lang="da-DK" baseline="0" dirty="0" smtClean="0"/>
                        <a:t>  - 1985/90):  Stater understøtter  nationale og internationale markeder  og internationale relationer. Individet konstrueres som borger i relation til rettigheder/pligter.  Staten  begrænser markedets skadevirkninger.  Velfærdsstat og udvikling.</a:t>
                      </a:r>
                      <a:endParaRPr lang="da-DK" dirty="0"/>
                    </a:p>
                  </a:txBody>
                  <a:tcPr/>
                </a:tc>
              </a:tr>
            </a:tbl>
          </a:graphicData>
        </a:graphic>
      </p:graphicFrame>
      <p:graphicFrame>
        <p:nvGraphicFramePr>
          <p:cNvPr id="7" name="Tabel 6"/>
          <p:cNvGraphicFramePr>
            <a:graphicFrameLocks noGrp="1"/>
          </p:cNvGraphicFramePr>
          <p:nvPr/>
        </p:nvGraphicFramePr>
        <p:xfrm>
          <a:off x="899592" y="4437112"/>
          <a:ext cx="7344816" cy="1463040"/>
        </p:xfrm>
        <a:graphic>
          <a:graphicData uri="http://schemas.openxmlformats.org/drawingml/2006/table">
            <a:tbl>
              <a:tblPr firstRow="1" bandRow="1">
                <a:tableStyleId>{5C22544A-7EE6-4342-B048-85BDC9FD1C3A}</a:tableStyleId>
              </a:tblPr>
              <a:tblGrid>
                <a:gridCol w="7344816"/>
              </a:tblGrid>
              <a:tr h="370840">
                <a:tc>
                  <a:txBody>
                    <a:bodyPr/>
                    <a:lstStyle/>
                    <a:p>
                      <a:r>
                        <a:rPr lang="da-DK" dirty="0" smtClean="0"/>
                        <a:t>2. Modernitet</a:t>
                      </a:r>
                      <a:r>
                        <a:rPr lang="da-DK" baseline="0" dirty="0" smtClean="0"/>
                        <a:t>  (1985/90 - ): Globalisering: Markedet dominer  i stigende grad staterne.</a:t>
                      </a:r>
                    </a:p>
                    <a:p>
                      <a:r>
                        <a:rPr lang="da-DK" baseline="0" dirty="0" smtClean="0"/>
                        <a:t>Staters politiske og økonomisk  sammenbrud/kollaps/reorganisering.</a:t>
                      </a:r>
                    </a:p>
                    <a:p>
                      <a:r>
                        <a:rPr lang="da-DK" dirty="0" smtClean="0"/>
                        <a:t>Individet</a:t>
                      </a:r>
                      <a:r>
                        <a:rPr lang="da-DK" baseline="0" dirty="0" smtClean="0"/>
                        <a:t> konstrueres som resurse/omkostning hvor staten servicerer markedet. Vækst tog  konkurrencestat.</a:t>
                      </a:r>
                      <a:endParaRPr lang="da-DK" dirty="0"/>
                    </a:p>
                  </a:txBody>
                  <a:tcPr/>
                </a:tc>
              </a:tr>
            </a:tbl>
          </a:graphicData>
        </a:graphic>
      </p:graphicFrame>
      <p:sp>
        <p:nvSpPr>
          <p:cNvPr id="8" name="Pladsholder til sidefod 7"/>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r>
              <a:rPr lang="da-DK" sz="2400" dirty="0" smtClean="0"/>
              <a:t>Diskursive forskydninger i relation til historisk periodisering</a:t>
            </a:r>
            <a:br>
              <a:rPr lang="da-DK" sz="2400" dirty="0" smtClean="0"/>
            </a:br>
            <a:endParaRPr lang="da-DK" sz="2400" dirty="0"/>
          </a:p>
        </p:txBody>
      </p:sp>
      <p:sp>
        <p:nvSpPr>
          <p:cNvPr id="3" name="Pladsholder til sidefod 2"/>
          <p:cNvSpPr>
            <a:spLocks noGrp="1"/>
          </p:cNvSpPr>
          <p:nvPr>
            <p:ph type="ftr" sz="quarter" idx="11"/>
          </p:nvPr>
        </p:nvSpPr>
        <p:spPr/>
        <p:txBody>
          <a:bodyPr/>
          <a:lstStyle/>
          <a:p>
            <a:r>
              <a:rPr lang="da-DK" smtClean="0"/>
              <a:t>Christian Horst</a:t>
            </a:r>
            <a:endParaRPr lang="da-DK"/>
          </a:p>
        </p:txBody>
      </p:sp>
      <p:sp>
        <p:nvSpPr>
          <p:cNvPr id="4" name="Pladsholder til diasnummer 3"/>
          <p:cNvSpPr>
            <a:spLocks noGrp="1"/>
          </p:cNvSpPr>
          <p:nvPr>
            <p:ph type="sldNum" sz="quarter" idx="12"/>
          </p:nvPr>
        </p:nvSpPr>
        <p:spPr>
          <a:xfrm>
            <a:off x="6553200" y="6237312"/>
            <a:ext cx="2133600" cy="365125"/>
          </a:xfrm>
        </p:spPr>
        <p:txBody>
          <a:bodyPr/>
          <a:lstStyle/>
          <a:p>
            <a:fld id="{191424EF-FD1B-4AF7-B902-262718B7909F}" type="slidenum">
              <a:rPr lang="da-DK" smtClean="0"/>
              <a:pPr/>
              <a:t>23</a:t>
            </a:fld>
            <a:endParaRPr lang="da-DK"/>
          </a:p>
        </p:txBody>
      </p:sp>
      <p:graphicFrame>
        <p:nvGraphicFramePr>
          <p:cNvPr id="7" name="Tabel 6"/>
          <p:cNvGraphicFramePr>
            <a:graphicFrameLocks noGrp="1"/>
          </p:cNvGraphicFramePr>
          <p:nvPr/>
        </p:nvGraphicFramePr>
        <p:xfrm>
          <a:off x="4788024" y="1196752"/>
          <a:ext cx="2664296" cy="1219200"/>
        </p:xfrm>
        <a:graphic>
          <a:graphicData uri="http://schemas.openxmlformats.org/drawingml/2006/table">
            <a:tbl>
              <a:tblPr firstRow="1" bandRow="1">
                <a:tableStyleId>{5C22544A-7EE6-4342-B048-85BDC9FD1C3A}</a:tableStyleId>
              </a:tblPr>
              <a:tblGrid>
                <a:gridCol w="2664296"/>
              </a:tblGrid>
              <a:tr h="1219200">
                <a:tc>
                  <a:txBody>
                    <a:bodyPr/>
                    <a:lstStyle/>
                    <a:p>
                      <a:pPr marL="342900" indent="-342900" algn="ctr">
                        <a:buAutoNum type="arabicPeriod" startAt="2"/>
                      </a:pPr>
                      <a:r>
                        <a:rPr lang="da-DK" sz="1400" dirty="0" smtClean="0"/>
                        <a:t>Modernitet</a:t>
                      </a:r>
                    </a:p>
                    <a:p>
                      <a:pPr marL="342900" marR="0" indent="-342900" algn="ctr" defTabSz="914400" rtl="0" eaLnBrk="1" fontAlgn="auto" latinLnBrk="0" hangingPunct="1">
                        <a:lnSpc>
                          <a:spcPct val="100000"/>
                        </a:lnSpc>
                        <a:spcBef>
                          <a:spcPts val="0"/>
                        </a:spcBef>
                        <a:spcAft>
                          <a:spcPts val="0"/>
                        </a:spcAft>
                        <a:buClrTx/>
                        <a:buSzTx/>
                        <a:buFontTx/>
                        <a:buNone/>
                        <a:tabLst/>
                        <a:defRPr/>
                      </a:pPr>
                      <a:r>
                        <a:rPr lang="da-DK" sz="1400" i="1" dirty="0" smtClean="0"/>
                        <a:t>Fra</a:t>
                      </a:r>
                      <a:r>
                        <a:rPr lang="da-DK" sz="1400" dirty="0" smtClean="0"/>
                        <a:t> demokratiske</a:t>
                      </a:r>
                      <a:r>
                        <a:rPr lang="da-DK" sz="1400" baseline="0" dirty="0" smtClean="0"/>
                        <a:t> nationalstater  </a:t>
                      </a:r>
                      <a:r>
                        <a:rPr lang="da-DK" sz="1400" i="1" baseline="0" dirty="0" smtClean="0"/>
                        <a:t>til </a:t>
                      </a:r>
                      <a:r>
                        <a:rPr lang="da-DK" sz="1400" baseline="0" dirty="0" smtClean="0"/>
                        <a:t>globale markeder og konkurrencestat</a:t>
                      </a:r>
                      <a:endParaRPr lang="da-DK" sz="1400" dirty="0" smtClean="0"/>
                    </a:p>
                    <a:p>
                      <a:pPr marL="342900" indent="-342900" algn="ctr">
                        <a:buNone/>
                      </a:pPr>
                      <a:endParaRPr lang="da-DK" dirty="0" smtClean="0"/>
                    </a:p>
                  </a:txBody>
                  <a:tcPr/>
                </a:tc>
              </a:tr>
            </a:tbl>
          </a:graphicData>
        </a:graphic>
      </p:graphicFrame>
      <p:graphicFrame>
        <p:nvGraphicFramePr>
          <p:cNvPr id="9" name="Tabel 8"/>
          <p:cNvGraphicFramePr>
            <a:graphicFrameLocks noGrp="1"/>
          </p:cNvGraphicFramePr>
          <p:nvPr/>
        </p:nvGraphicFramePr>
        <p:xfrm>
          <a:off x="1043608" y="2636912"/>
          <a:ext cx="7128792" cy="3230880"/>
        </p:xfrm>
        <a:graphic>
          <a:graphicData uri="http://schemas.openxmlformats.org/drawingml/2006/table">
            <a:tbl>
              <a:tblPr firstRow="1" bandRow="1">
                <a:tableStyleId>{5C22544A-7EE6-4342-B048-85BDC9FD1C3A}</a:tableStyleId>
              </a:tblPr>
              <a:tblGrid>
                <a:gridCol w="3564396"/>
                <a:gridCol w="3564396"/>
              </a:tblGrid>
              <a:tr h="900688">
                <a:tc>
                  <a:txBody>
                    <a:bodyPr/>
                    <a:lstStyle/>
                    <a:p>
                      <a:r>
                        <a:rPr lang="da-DK" sz="1400" b="1" kern="1200" dirty="0" smtClean="0">
                          <a:solidFill>
                            <a:schemeClr val="tx1"/>
                          </a:solidFill>
                          <a:latin typeface="+mn-lt"/>
                          <a:ea typeface="+mn-ea"/>
                          <a:cs typeface="+mn-cs"/>
                        </a:rPr>
                        <a:t>Det liberale subjekt, det politisk myndige menneske:</a:t>
                      </a:r>
                    </a:p>
                    <a:p>
                      <a:r>
                        <a:rPr lang="da-DK" sz="1400" b="1" kern="1200" dirty="0" smtClean="0">
                          <a:solidFill>
                            <a:schemeClr val="tx1"/>
                          </a:solidFill>
                          <a:latin typeface="+mn-lt"/>
                          <a:ea typeface="+mn-ea"/>
                          <a:cs typeface="+mn-cs"/>
                        </a:rPr>
                        <a:t>(Norm : Den hvide, seksuelt heterogene og selvforsørgende mand)</a:t>
                      </a:r>
                      <a:endParaRPr lang="da-DK" sz="1400" dirty="0" smtClean="0">
                        <a:solidFill>
                          <a:schemeClr val="tx1"/>
                        </a:solidFill>
                      </a:endParaRPr>
                    </a:p>
                    <a:p>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400" b="1" kern="1200" dirty="0" smtClean="0">
                          <a:solidFill>
                            <a:schemeClr val="dk1"/>
                          </a:solidFill>
                          <a:latin typeface="+mn-lt"/>
                          <a:ea typeface="+mn-ea"/>
                          <a:cs typeface="+mn-cs"/>
                        </a:rPr>
                        <a:t>Individualiseret og fremstår som selvselektion</a:t>
                      </a:r>
                      <a:r>
                        <a:rPr lang="da-DK" sz="1400" kern="1200" dirty="0" smtClean="0">
                          <a:solidFill>
                            <a:schemeClr val="dk1"/>
                          </a:solidFill>
                          <a:latin typeface="+mn-lt"/>
                          <a:ea typeface="+mn-ea"/>
                          <a:cs typeface="+mn-cs"/>
                        </a:rPr>
                        <a:t>  og tilpasning</a:t>
                      </a:r>
                      <a:r>
                        <a:rPr lang="da-DK" sz="1400" kern="1200" baseline="0" dirty="0" smtClean="0">
                          <a:solidFill>
                            <a:schemeClr val="dk1"/>
                          </a:solidFill>
                          <a:latin typeface="+mn-lt"/>
                          <a:ea typeface="+mn-ea"/>
                          <a:cs typeface="+mn-cs"/>
                        </a:rPr>
                        <a:t> </a:t>
                      </a:r>
                      <a:r>
                        <a:rPr lang="da-DK" sz="1400" kern="1200" dirty="0" smtClean="0">
                          <a:solidFill>
                            <a:schemeClr val="dk1"/>
                          </a:solidFill>
                          <a:latin typeface="+mn-lt"/>
                          <a:ea typeface="+mn-ea"/>
                          <a:cs typeface="+mn-cs"/>
                        </a:rPr>
                        <a:t>via markedet: Resurse</a:t>
                      </a:r>
                      <a:r>
                        <a:rPr lang="da-DK" sz="1400" kern="1200" baseline="0" dirty="0" smtClean="0">
                          <a:solidFill>
                            <a:schemeClr val="dk1"/>
                          </a:solidFill>
                          <a:latin typeface="+mn-lt"/>
                          <a:ea typeface="+mn-ea"/>
                          <a:cs typeface="+mn-cs"/>
                        </a:rPr>
                        <a:t> eller belastning – reduktion af offentlige udgifter</a:t>
                      </a:r>
                      <a:endParaRPr lang="da-DK" sz="1400" kern="1200" dirty="0" smtClean="0">
                        <a:solidFill>
                          <a:schemeClr val="dk1"/>
                        </a:solidFill>
                        <a:latin typeface="+mn-lt"/>
                        <a:ea typeface="+mn-ea"/>
                        <a:cs typeface="+mn-cs"/>
                      </a:endParaRPr>
                    </a:p>
                    <a:p>
                      <a:endParaRPr lang="da-DK" sz="1400" dirty="0"/>
                    </a:p>
                  </a:txBody>
                  <a:tcPr/>
                </a:tc>
              </a:tr>
              <a:tr h="370840">
                <a:tc>
                  <a:txBody>
                    <a:bodyPr/>
                    <a:lstStyle/>
                    <a:p>
                      <a:r>
                        <a:rPr lang="da-DK" sz="1400" b="0" kern="1200" dirty="0" smtClean="0">
                          <a:solidFill>
                            <a:schemeClr val="tx1">
                              <a:lumMod val="65000"/>
                              <a:lumOff val="35000"/>
                            </a:schemeClr>
                          </a:solidFill>
                          <a:latin typeface="+mn-lt"/>
                          <a:ea typeface="+mn-ea"/>
                          <a:cs typeface="+mn-cs"/>
                        </a:rPr>
                        <a:t>Gruppebaseret i relation til det liberale, nationale subjekt</a:t>
                      </a:r>
                    </a:p>
                    <a:p>
                      <a:r>
                        <a:rPr lang="da-DK" sz="1400" b="0" kern="1200" dirty="0" smtClean="0">
                          <a:solidFill>
                            <a:schemeClr val="tx1">
                              <a:lumMod val="65000"/>
                              <a:lumOff val="35000"/>
                            </a:schemeClr>
                          </a:solidFill>
                          <a:latin typeface="+mn-lt"/>
                          <a:ea typeface="+mn-ea"/>
                          <a:cs typeface="+mn-cs"/>
                        </a:rPr>
                        <a:t>1) Nationalitet</a:t>
                      </a:r>
                    </a:p>
                    <a:p>
                      <a:r>
                        <a:rPr lang="da-DK" sz="1400" b="0" kern="1200" dirty="0" smtClean="0">
                          <a:solidFill>
                            <a:schemeClr val="tx1">
                              <a:lumMod val="65000"/>
                              <a:lumOff val="35000"/>
                            </a:schemeClr>
                          </a:solidFill>
                          <a:latin typeface="+mn-lt"/>
                          <a:ea typeface="+mn-ea"/>
                          <a:cs typeface="+mn-cs"/>
                        </a:rPr>
                        <a:t>2) Race,</a:t>
                      </a:r>
                    </a:p>
                    <a:p>
                      <a:r>
                        <a:rPr lang="da-DK" sz="1400" b="0" kern="1200" dirty="0" smtClean="0">
                          <a:solidFill>
                            <a:schemeClr val="tx1">
                              <a:lumMod val="65000"/>
                              <a:lumOff val="35000"/>
                            </a:schemeClr>
                          </a:solidFill>
                          <a:latin typeface="+mn-lt"/>
                          <a:ea typeface="+mn-ea"/>
                          <a:cs typeface="+mn-cs"/>
                        </a:rPr>
                        <a:t>3) Klasse,</a:t>
                      </a:r>
                    </a:p>
                    <a:p>
                      <a:r>
                        <a:rPr lang="da-DK" sz="1400" b="0" kern="1200" dirty="0" smtClean="0">
                          <a:solidFill>
                            <a:schemeClr val="tx1">
                              <a:lumMod val="65000"/>
                              <a:lumOff val="35000"/>
                            </a:schemeClr>
                          </a:solidFill>
                          <a:latin typeface="+mn-lt"/>
                          <a:ea typeface="+mn-ea"/>
                          <a:cs typeface="+mn-cs"/>
                        </a:rPr>
                        <a:t>4) Køn</a:t>
                      </a:r>
                    </a:p>
                    <a:p>
                      <a:r>
                        <a:rPr lang="da-DK" sz="1400" b="0" kern="1200" dirty="0" smtClean="0">
                          <a:solidFill>
                            <a:schemeClr val="tx1">
                              <a:lumMod val="65000"/>
                              <a:lumOff val="35000"/>
                            </a:schemeClr>
                          </a:solidFill>
                          <a:latin typeface="+mn-lt"/>
                          <a:ea typeface="+mn-ea"/>
                          <a:cs typeface="+mn-cs"/>
                        </a:rPr>
                        <a:t>5) Fysisk og psykisk handicap/afvigelse</a:t>
                      </a:r>
                      <a:endParaRPr lang="da-DK" sz="1400" b="0" dirty="0" smtClean="0">
                        <a:solidFill>
                          <a:schemeClr val="tx1">
                            <a:lumMod val="65000"/>
                            <a:lumOff val="35000"/>
                          </a:schemeClr>
                        </a:solidFill>
                      </a:endParaRPr>
                    </a:p>
                    <a:p>
                      <a:r>
                        <a:rPr lang="da-DK" sz="1400" b="0" dirty="0" smtClean="0">
                          <a:solidFill>
                            <a:schemeClr val="tx1">
                              <a:lumMod val="65000"/>
                              <a:lumOff val="35000"/>
                            </a:schemeClr>
                          </a:solidFill>
                        </a:rPr>
                        <a:t>(Konventioner)</a:t>
                      </a:r>
                      <a:endParaRPr lang="da-DK" sz="1400" b="0" dirty="0">
                        <a:solidFill>
                          <a:schemeClr val="tx1">
                            <a:lumMod val="65000"/>
                            <a:lumOff val="35000"/>
                          </a:schemeClr>
                        </a:solidFill>
                      </a:endParaRPr>
                    </a:p>
                  </a:txBody>
                  <a:tcPr/>
                </a:tc>
                <a:tc>
                  <a:txBody>
                    <a:bodyPr/>
                    <a:lstStyle/>
                    <a:p>
                      <a:r>
                        <a:rPr lang="da-DK" sz="1400" kern="1200" dirty="0" smtClean="0">
                          <a:solidFill>
                            <a:schemeClr val="dk1"/>
                          </a:solidFill>
                          <a:latin typeface="+mn-lt"/>
                          <a:ea typeface="+mn-ea"/>
                          <a:cs typeface="+mn-cs"/>
                        </a:rPr>
                        <a:t>1) Kompetence og livslang læring</a:t>
                      </a:r>
                    </a:p>
                    <a:p>
                      <a:r>
                        <a:rPr lang="da-DK" sz="1400" kern="1200" dirty="0" smtClean="0">
                          <a:solidFill>
                            <a:schemeClr val="dk1"/>
                          </a:solidFill>
                          <a:latin typeface="+mn-lt"/>
                          <a:ea typeface="+mn-ea"/>
                          <a:cs typeface="+mn-cs"/>
                        </a:rPr>
                        <a:t>2) Fleksibilitet, omstilling</a:t>
                      </a:r>
                    </a:p>
                    <a:p>
                      <a:r>
                        <a:rPr lang="da-DK" sz="1400" kern="1200" dirty="0" smtClean="0">
                          <a:solidFill>
                            <a:schemeClr val="dk1"/>
                          </a:solidFill>
                          <a:latin typeface="+mn-lt"/>
                          <a:ea typeface="+mn-ea"/>
                          <a:cs typeface="+mn-cs"/>
                        </a:rPr>
                        <a:t>3) </a:t>
                      </a:r>
                      <a:r>
                        <a:rPr lang="da-DK" sz="1400" kern="1200" dirty="0" err="1" smtClean="0">
                          <a:solidFill>
                            <a:schemeClr val="dk1"/>
                          </a:solidFill>
                          <a:latin typeface="+mn-lt"/>
                          <a:ea typeface="+mn-ea"/>
                          <a:cs typeface="+mn-cs"/>
                        </a:rPr>
                        <a:t>Mangfoldighedsidelogier/’diversity</a:t>
                      </a:r>
                      <a:r>
                        <a:rPr lang="da-DK" sz="1400" kern="1200" dirty="0" smtClean="0">
                          <a:solidFill>
                            <a:schemeClr val="dk1"/>
                          </a:solidFill>
                          <a:latin typeface="+mn-lt"/>
                          <a:ea typeface="+mn-ea"/>
                          <a:cs typeface="+mn-cs"/>
                        </a:rPr>
                        <a:t>’ </a:t>
                      </a:r>
                    </a:p>
                    <a:p>
                      <a:r>
                        <a:rPr lang="da-DK" sz="1400" kern="1200" dirty="0" smtClean="0">
                          <a:solidFill>
                            <a:schemeClr val="dk1"/>
                          </a:solidFill>
                          <a:latin typeface="+mn-lt"/>
                          <a:ea typeface="+mn-ea"/>
                          <a:cs typeface="+mn-cs"/>
                        </a:rPr>
                        <a:t>4) Evne til selvforsikring</a:t>
                      </a:r>
                    </a:p>
                    <a:p>
                      <a:r>
                        <a:rPr lang="da-DK" sz="1400" kern="1200" dirty="0" smtClean="0">
                          <a:solidFill>
                            <a:schemeClr val="dk1"/>
                          </a:solidFill>
                          <a:latin typeface="+mn-lt"/>
                          <a:ea typeface="+mn-ea"/>
                          <a:cs typeface="+mn-cs"/>
                        </a:rPr>
                        <a:t>5) Borgerens </a:t>
                      </a:r>
                      <a:r>
                        <a:rPr lang="da-DK" sz="1400" kern="1200" dirty="0" err="1" smtClean="0">
                          <a:solidFill>
                            <a:schemeClr val="dk1"/>
                          </a:solidFill>
                          <a:latin typeface="+mn-lt"/>
                          <a:ea typeface="+mn-ea"/>
                          <a:cs typeface="+mn-cs"/>
                        </a:rPr>
                        <a:t>kontraktliggørelse</a:t>
                      </a:r>
                      <a:endParaRPr lang="da-DK" sz="1400" kern="1200" dirty="0" smtClean="0">
                        <a:solidFill>
                          <a:schemeClr val="dk1"/>
                        </a:solidFill>
                        <a:latin typeface="+mn-lt"/>
                        <a:ea typeface="+mn-ea"/>
                        <a:cs typeface="+mn-cs"/>
                      </a:endParaRPr>
                    </a:p>
                    <a:p>
                      <a:r>
                        <a:rPr lang="da-DK" sz="1400" kern="1200" dirty="0" smtClean="0">
                          <a:solidFill>
                            <a:schemeClr val="dk1"/>
                          </a:solidFill>
                          <a:latin typeface="+mn-lt"/>
                          <a:ea typeface="+mn-ea"/>
                          <a:cs typeface="+mn-cs"/>
                        </a:rPr>
                        <a:t>6) Nye sygdomme: stress, allergi, </a:t>
                      </a:r>
                      <a:r>
                        <a:rPr lang="da-DK" sz="1400" kern="1200" dirty="0" err="1" smtClean="0">
                          <a:solidFill>
                            <a:schemeClr val="dk1"/>
                          </a:solidFill>
                          <a:latin typeface="+mn-lt"/>
                          <a:ea typeface="+mn-ea"/>
                          <a:cs typeface="+mn-cs"/>
                        </a:rPr>
                        <a:t>obesi</a:t>
                      </a:r>
                      <a:r>
                        <a:rPr lang="da-DK" sz="1400" kern="1200" dirty="0" smtClean="0">
                          <a:solidFill>
                            <a:schemeClr val="dk1"/>
                          </a:solidFill>
                          <a:latin typeface="+mn-lt"/>
                          <a:ea typeface="+mn-ea"/>
                          <a:cs typeface="+mn-cs"/>
                        </a:rPr>
                        <a:t>, anoreksi, </a:t>
                      </a:r>
                      <a:r>
                        <a:rPr lang="da-DK" sz="1400" kern="1200" dirty="0" err="1" smtClean="0">
                          <a:solidFill>
                            <a:schemeClr val="dk1"/>
                          </a:solidFill>
                          <a:latin typeface="+mn-lt"/>
                          <a:ea typeface="+mn-ea"/>
                          <a:cs typeface="+mn-cs"/>
                        </a:rPr>
                        <a:t>udbrændthed</a:t>
                      </a:r>
                      <a:r>
                        <a:rPr lang="da-DK" sz="1400" kern="1200" dirty="0" smtClean="0">
                          <a:solidFill>
                            <a:schemeClr val="dk1"/>
                          </a:solidFill>
                          <a:latin typeface="+mn-lt"/>
                          <a:ea typeface="+mn-ea"/>
                          <a:cs typeface="+mn-cs"/>
                        </a:rPr>
                        <a:t>.</a:t>
                      </a:r>
                    </a:p>
                    <a:p>
                      <a:r>
                        <a:rPr lang="da-DK" sz="1400" b="0" kern="1200" dirty="0" smtClean="0">
                          <a:solidFill>
                            <a:schemeClr val="dk1"/>
                          </a:solidFill>
                          <a:latin typeface="+mn-lt"/>
                          <a:ea typeface="+mn-ea"/>
                          <a:cs typeface="+mn-cs"/>
                        </a:rPr>
                        <a:t>7) </a:t>
                      </a:r>
                      <a:r>
                        <a:rPr lang="da-DK" sz="1400" b="0" kern="1200" baseline="0" dirty="0" smtClean="0">
                          <a:solidFill>
                            <a:schemeClr val="tx1">
                              <a:lumMod val="65000"/>
                              <a:lumOff val="35000"/>
                            </a:schemeClr>
                          </a:solidFill>
                          <a:latin typeface="+mn-lt"/>
                          <a:ea typeface="+mn-ea"/>
                          <a:cs typeface="+mn-cs"/>
                        </a:rPr>
                        <a:t>Import af udenlandsk dygtig arbejdskraft; </a:t>
                      </a:r>
                    </a:p>
                    <a:p>
                      <a:pPr>
                        <a:buFontTx/>
                        <a:buNone/>
                      </a:pPr>
                      <a:r>
                        <a:rPr lang="da-DK" sz="1400" b="0" kern="1200" baseline="0" dirty="0" smtClean="0">
                          <a:solidFill>
                            <a:schemeClr val="tx1">
                              <a:lumMod val="65000"/>
                              <a:lumOff val="35000"/>
                            </a:schemeClr>
                          </a:solidFill>
                          <a:latin typeface="+mn-lt"/>
                          <a:ea typeface="+mn-ea"/>
                          <a:cs typeface="+mn-cs"/>
                        </a:rPr>
                        <a:t>8) Længere </a:t>
                      </a:r>
                      <a:r>
                        <a:rPr lang="da-DK" sz="1400" b="0" kern="1200" baseline="0" dirty="0" err="1" smtClean="0">
                          <a:solidFill>
                            <a:schemeClr val="tx1">
                              <a:lumMod val="65000"/>
                              <a:lumOff val="35000"/>
                            </a:schemeClr>
                          </a:solidFill>
                          <a:latin typeface="+mn-lt"/>
                          <a:ea typeface="+mn-ea"/>
                          <a:cs typeface="+mn-cs"/>
                        </a:rPr>
                        <a:t>arbejdliv</a:t>
                      </a:r>
                      <a:r>
                        <a:rPr lang="da-DK" sz="1400" b="0" kern="1200" baseline="0" dirty="0" smtClean="0">
                          <a:solidFill>
                            <a:schemeClr val="tx1">
                              <a:lumMod val="65000"/>
                              <a:lumOff val="35000"/>
                            </a:schemeClr>
                          </a:solidFill>
                          <a:latin typeface="+mn-lt"/>
                          <a:ea typeface="+mn-ea"/>
                          <a:cs typeface="+mn-cs"/>
                        </a:rPr>
                        <a:t> (tidlig start – sen </a:t>
                      </a:r>
                      <a:r>
                        <a:rPr lang="da-DK" sz="1400" b="0" kern="1200" baseline="0" dirty="0" err="1" smtClean="0">
                          <a:solidFill>
                            <a:schemeClr val="tx1">
                              <a:lumMod val="65000"/>
                              <a:lumOff val="35000"/>
                            </a:schemeClr>
                          </a:solidFill>
                          <a:latin typeface="+mn-lt"/>
                          <a:ea typeface="+mn-ea"/>
                          <a:cs typeface="+mn-cs"/>
                        </a:rPr>
                        <a:t>afslutn</a:t>
                      </a:r>
                      <a:r>
                        <a:rPr lang="da-DK" sz="1400" b="0" kern="1200" baseline="0" dirty="0" smtClean="0">
                          <a:solidFill>
                            <a:schemeClr val="tx1">
                              <a:lumMod val="65000"/>
                              <a:lumOff val="35000"/>
                            </a:schemeClr>
                          </a:solidFill>
                          <a:latin typeface="+mn-lt"/>
                          <a:ea typeface="+mn-ea"/>
                          <a:cs typeface="+mn-cs"/>
                        </a:rPr>
                        <a:t>).</a:t>
                      </a:r>
                      <a:endParaRPr lang="da-DK" sz="1400" b="0" kern="1200" baseline="0" dirty="0" smtClean="0">
                        <a:solidFill>
                          <a:schemeClr val="dk1"/>
                        </a:solidFill>
                        <a:latin typeface="+mn-lt"/>
                        <a:ea typeface="+mn-ea"/>
                        <a:cs typeface="+mn-cs"/>
                      </a:endParaRPr>
                    </a:p>
                  </a:txBody>
                  <a:tcPr/>
                </a:tc>
              </a:tr>
            </a:tbl>
          </a:graphicData>
        </a:graphic>
      </p:graphicFrame>
      <p:graphicFrame>
        <p:nvGraphicFramePr>
          <p:cNvPr id="8" name="Tabel 7"/>
          <p:cNvGraphicFramePr>
            <a:graphicFrameLocks noGrp="1"/>
          </p:cNvGraphicFramePr>
          <p:nvPr/>
        </p:nvGraphicFramePr>
        <p:xfrm>
          <a:off x="1403648" y="1196752"/>
          <a:ext cx="2615952" cy="1080120"/>
        </p:xfrm>
        <a:graphic>
          <a:graphicData uri="http://schemas.openxmlformats.org/drawingml/2006/table">
            <a:tbl>
              <a:tblPr firstRow="1" bandRow="1">
                <a:tableStyleId>{5C22544A-7EE6-4342-B048-85BDC9FD1C3A}</a:tableStyleId>
              </a:tblPr>
              <a:tblGrid>
                <a:gridCol w="2615952"/>
              </a:tblGrid>
              <a:tr h="1080120">
                <a:tc>
                  <a:txBody>
                    <a:bodyPr/>
                    <a:lstStyle/>
                    <a:p>
                      <a:pPr marL="342900" indent="-342900" algn="ctr">
                        <a:buAutoNum type="arabicPeriod"/>
                      </a:pPr>
                      <a:r>
                        <a:rPr lang="da-DK" sz="1400" dirty="0" smtClean="0"/>
                        <a:t>Modernitet.</a:t>
                      </a:r>
                    </a:p>
                    <a:p>
                      <a:pPr marL="342900" indent="-342900" algn="ctr">
                        <a:buNone/>
                      </a:pPr>
                      <a:r>
                        <a:rPr lang="da-DK" sz="1400" dirty="0" smtClean="0"/>
                        <a:t>Fra</a:t>
                      </a:r>
                      <a:r>
                        <a:rPr lang="da-DK" sz="1400" baseline="0" dirty="0" smtClean="0"/>
                        <a:t>  feudalisme  til demokratiske nationalstater</a:t>
                      </a:r>
                      <a:endParaRPr lang="da-DK" sz="14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868958"/>
          </a:xfrm>
        </p:spPr>
        <p:txBody>
          <a:bodyPr>
            <a:normAutofit/>
          </a:bodyPr>
          <a:lstStyle/>
          <a:p>
            <a:r>
              <a:rPr lang="da-DK" sz="2400" dirty="0" smtClean="0"/>
              <a:t>Disposition</a:t>
            </a:r>
            <a:endParaRPr lang="da-DK" sz="2400" dirty="0"/>
          </a:p>
        </p:txBody>
      </p:sp>
      <p:sp>
        <p:nvSpPr>
          <p:cNvPr id="3" name="Pladsholder til indhold 2"/>
          <p:cNvSpPr>
            <a:spLocks noGrp="1"/>
          </p:cNvSpPr>
          <p:nvPr>
            <p:ph idx="1"/>
          </p:nvPr>
        </p:nvSpPr>
        <p:spPr>
          <a:xfrm>
            <a:off x="457200" y="1196752"/>
            <a:ext cx="8229600" cy="4929411"/>
          </a:xfrm>
        </p:spPr>
        <p:txBody>
          <a:bodyPr>
            <a:normAutofit/>
          </a:bodyPr>
          <a:lstStyle/>
          <a:p>
            <a:r>
              <a:rPr lang="da-DK" sz="2000" dirty="0" smtClean="0"/>
              <a:t>Stigende diskrimination</a:t>
            </a:r>
          </a:p>
          <a:p>
            <a:endParaRPr lang="da-DK" sz="2000" dirty="0" smtClean="0"/>
          </a:p>
          <a:p>
            <a:r>
              <a:rPr lang="da-DK" sz="2000" dirty="0" smtClean="0"/>
              <a:t>Afgrænsning af direkte og indirekte diskrimination</a:t>
            </a:r>
          </a:p>
          <a:p>
            <a:endParaRPr lang="da-DK" sz="2000" dirty="0" smtClean="0"/>
          </a:p>
          <a:p>
            <a:r>
              <a:rPr lang="da-DK" sz="2000" dirty="0" smtClean="0"/>
              <a:t>Konstruktion af kollektive identitetsfortællinger;</a:t>
            </a:r>
            <a:br>
              <a:rPr lang="da-DK" sz="2000" dirty="0" smtClean="0"/>
            </a:br>
            <a:r>
              <a:rPr lang="da-DK" sz="2000" dirty="0" smtClean="0"/>
              <a:t>- om at understøtte diskrimination/ligestilling</a:t>
            </a:r>
          </a:p>
          <a:p>
            <a:pPr>
              <a:buNone/>
            </a:pPr>
            <a:endParaRPr lang="da-DK" sz="2000" dirty="0" smtClean="0"/>
          </a:p>
        </p:txBody>
      </p:sp>
      <p:sp>
        <p:nvSpPr>
          <p:cNvPr id="4" name="Pladsholder til diasnummer 3"/>
          <p:cNvSpPr>
            <a:spLocks noGrp="1"/>
          </p:cNvSpPr>
          <p:nvPr>
            <p:ph type="sldNum" sz="quarter" idx="12"/>
          </p:nvPr>
        </p:nvSpPr>
        <p:spPr/>
        <p:txBody>
          <a:bodyPr/>
          <a:lstStyle/>
          <a:p>
            <a:fld id="{67BBAF12-2899-42F8-82AF-81E2E1A59EB3}" type="slidenum">
              <a:rPr lang="da-DK" smtClean="0"/>
              <a:pPr/>
              <a:t>3</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a-DK" sz="2400" dirty="0" smtClean="0"/>
              <a:t>Stigende diskrimination</a:t>
            </a:r>
            <a:endParaRPr lang="da-DK" sz="2400" dirty="0"/>
          </a:p>
        </p:txBody>
      </p:sp>
      <p:sp>
        <p:nvSpPr>
          <p:cNvPr id="3" name="Pladsholder til indhold 2"/>
          <p:cNvSpPr>
            <a:spLocks noGrp="1"/>
          </p:cNvSpPr>
          <p:nvPr>
            <p:ph idx="1"/>
          </p:nvPr>
        </p:nvSpPr>
        <p:spPr>
          <a:xfrm>
            <a:off x="457200" y="1124744"/>
            <a:ext cx="8229600" cy="5001419"/>
          </a:xfrm>
        </p:spPr>
        <p:txBody>
          <a:bodyPr>
            <a:normAutofit/>
          </a:bodyPr>
          <a:lstStyle/>
          <a:p>
            <a:r>
              <a:rPr lang="da-DK" sz="2000" dirty="0" smtClean="0"/>
              <a:t>Domme for diskrimination</a:t>
            </a:r>
          </a:p>
          <a:p>
            <a:endParaRPr lang="da-DK" sz="2000" dirty="0" smtClean="0"/>
          </a:p>
          <a:p>
            <a:r>
              <a:rPr lang="da-DK" sz="2000" dirty="0" smtClean="0"/>
              <a:t>Folkelige foreninger</a:t>
            </a:r>
          </a:p>
          <a:p>
            <a:endParaRPr lang="da-DK" sz="2000" dirty="0" smtClean="0"/>
          </a:p>
          <a:p>
            <a:r>
              <a:rPr lang="da-DK" sz="2000" dirty="0" smtClean="0"/>
              <a:t>Politisk administrative skandaler</a:t>
            </a:r>
          </a:p>
          <a:p>
            <a:endParaRPr lang="da-DK" sz="2000" dirty="0" smtClean="0"/>
          </a:p>
          <a:p>
            <a:r>
              <a:rPr lang="da-DK" sz="2000" dirty="0" smtClean="0"/>
              <a:t>Stramninger</a:t>
            </a:r>
          </a:p>
          <a:p>
            <a:endParaRPr lang="da-DK" sz="2000" dirty="0" smtClean="0"/>
          </a:p>
          <a:p>
            <a:r>
              <a:rPr lang="da-DK" sz="2000" dirty="0" smtClean="0"/>
              <a:t>Social diskrimination</a:t>
            </a:r>
          </a:p>
          <a:p>
            <a:pPr>
              <a:buNone/>
            </a:pPr>
            <a:endParaRPr lang="da-DK" sz="2000" dirty="0" smtClean="0"/>
          </a:p>
        </p:txBody>
      </p:sp>
      <p:sp>
        <p:nvSpPr>
          <p:cNvPr id="4" name="Pladsholder til diasnummer 3"/>
          <p:cNvSpPr>
            <a:spLocks noGrp="1"/>
          </p:cNvSpPr>
          <p:nvPr>
            <p:ph type="sldNum" sz="quarter" idx="12"/>
          </p:nvPr>
        </p:nvSpPr>
        <p:spPr/>
        <p:txBody>
          <a:bodyPr/>
          <a:lstStyle/>
          <a:p>
            <a:fld id="{67BBAF12-2899-42F8-82AF-81E2E1A59EB3}" type="slidenum">
              <a:rPr lang="da-DK" smtClean="0"/>
              <a:pPr/>
              <a:t>4</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da-DK" dirty="0" smtClean="0"/>
              <a:t>Social ulighed.</a:t>
            </a:r>
            <a:endParaRPr lang="da-DK" dirty="0"/>
          </a:p>
        </p:txBody>
      </p:sp>
      <p:sp>
        <p:nvSpPr>
          <p:cNvPr id="3" name="Pladsholder til indhold 2"/>
          <p:cNvSpPr>
            <a:spLocks noGrp="1"/>
          </p:cNvSpPr>
          <p:nvPr>
            <p:ph idx="1"/>
          </p:nvPr>
        </p:nvSpPr>
        <p:spPr>
          <a:xfrm>
            <a:off x="457200" y="1052736"/>
            <a:ext cx="8229600" cy="5256584"/>
          </a:xfrm>
        </p:spPr>
        <p:txBody>
          <a:bodyPr>
            <a:normAutofit/>
          </a:bodyPr>
          <a:lstStyle/>
          <a:p>
            <a:r>
              <a:rPr lang="da-DK" sz="2000" dirty="0" smtClean="0"/>
              <a:t>Fattigdommen i Danmark er steget med 80% fra 2001-2009 (Eurostat).</a:t>
            </a:r>
          </a:p>
          <a:p>
            <a:endParaRPr lang="da-DK" sz="2000" dirty="0" smtClean="0"/>
          </a:p>
          <a:p>
            <a:r>
              <a:rPr lang="da-DK" sz="2000" i="1" dirty="0" smtClean="0"/>
              <a:t>Social</a:t>
            </a:r>
            <a:r>
              <a:rPr lang="da-DK" sz="2000" dirty="0" smtClean="0"/>
              <a:t>minister Eva Kjer Hansen: ”Øget ulighed ikke er noget problem" fordi det skaber "dynamik" (</a:t>
            </a:r>
            <a:r>
              <a:rPr lang="da-DK" sz="2000" dirty="0" err="1" smtClean="0"/>
              <a:t>Fyens</a:t>
            </a:r>
            <a:r>
              <a:rPr lang="da-DK" sz="2000" dirty="0" smtClean="0"/>
              <a:t> Stiftstidende, 22.9.2005). </a:t>
            </a:r>
          </a:p>
          <a:p>
            <a:endParaRPr lang="da-DK" sz="2000" dirty="0" smtClean="0"/>
          </a:p>
          <a:p>
            <a:r>
              <a:rPr lang="da-DK" sz="2000" dirty="0" smtClean="0"/>
              <a:t>Pia Kjærsgaard: ”</a:t>
            </a:r>
            <a:r>
              <a:rPr lang="da-DK" sz="2000" i="1" dirty="0" smtClean="0"/>
              <a:t>Vi er derfor nødt til at gøre op med tanken om, at en dansk kontanthjælpsmodtager skal behandles på samme vis som en arabisk</a:t>
            </a:r>
            <a:r>
              <a:rPr lang="da-DK" sz="2000" dirty="0" smtClean="0"/>
              <a:t>. Sagen er jo den, at 80 procent af danskerne er i job, mens det kun gælder for omkring 50 procent af indvandrerne fra de områder, hvor mistilliden trives” (Kristeligt Dagblad, 1.4.2009)</a:t>
            </a:r>
          </a:p>
        </p:txBody>
      </p:sp>
      <p:sp>
        <p:nvSpPr>
          <p:cNvPr id="4" name="Pladsholder til diasnummer 3"/>
          <p:cNvSpPr>
            <a:spLocks noGrp="1"/>
          </p:cNvSpPr>
          <p:nvPr>
            <p:ph type="sldNum" sz="quarter" idx="12"/>
          </p:nvPr>
        </p:nvSpPr>
        <p:spPr/>
        <p:txBody>
          <a:bodyPr/>
          <a:lstStyle/>
          <a:p>
            <a:fld id="{67BBAF12-2899-42F8-82AF-81E2E1A59EB3}" type="slidenum">
              <a:rPr lang="da-DK" smtClean="0"/>
              <a:pPr/>
              <a:t>5</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54032"/>
          </a:xfrm>
        </p:spPr>
        <p:txBody>
          <a:bodyPr>
            <a:normAutofit/>
          </a:bodyPr>
          <a:lstStyle/>
          <a:p>
            <a:r>
              <a:rPr lang="da-DK" sz="3200" dirty="0" smtClean="0"/>
              <a:t>Racismebegreber</a:t>
            </a:r>
            <a:endParaRPr lang="da-DK" sz="3200" dirty="0"/>
          </a:p>
        </p:txBody>
      </p:sp>
      <p:graphicFrame>
        <p:nvGraphicFramePr>
          <p:cNvPr id="5" name="Pladsholder til indhold 4"/>
          <p:cNvGraphicFramePr>
            <a:graphicFrameLocks noGrp="1"/>
          </p:cNvGraphicFramePr>
          <p:nvPr>
            <p:ph idx="1"/>
          </p:nvPr>
        </p:nvGraphicFramePr>
        <p:xfrm>
          <a:off x="899592" y="1196752"/>
          <a:ext cx="7286676" cy="1995285"/>
        </p:xfrm>
        <a:graphic>
          <a:graphicData uri="http://schemas.openxmlformats.org/drawingml/2006/table">
            <a:tbl>
              <a:tblPr firstRow="1" bandRow="1">
                <a:tableStyleId>{5C22544A-7EE6-4342-B048-85BDC9FD1C3A}</a:tableStyleId>
              </a:tblPr>
              <a:tblGrid>
                <a:gridCol w="2051589"/>
                <a:gridCol w="1910099"/>
                <a:gridCol w="1796865"/>
                <a:gridCol w="1528123"/>
              </a:tblGrid>
              <a:tr h="665095">
                <a:tc>
                  <a:txBody>
                    <a:bodyPr/>
                    <a:lstStyle/>
                    <a:p>
                      <a:endParaRPr lang="da-DK" dirty="0"/>
                    </a:p>
                  </a:txBody>
                  <a:tcPr/>
                </a:tc>
                <a:tc>
                  <a:txBody>
                    <a:bodyPr/>
                    <a:lstStyle/>
                    <a:p>
                      <a:pPr algn="ctr"/>
                      <a:r>
                        <a:rPr lang="da-DK" dirty="0" smtClean="0"/>
                        <a:t>Individuel</a:t>
                      </a:r>
                      <a:r>
                        <a:rPr lang="da-DK" baseline="0" dirty="0" smtClean="0"/>
                        <a:t> </a:t>
                      </a:r>
                      <a:r>
                        <a:rPr lang="da-DK" dirty="0" smtClean="0"/>
                        <a:t> </a:t>
                      </a:r>
                      <a:endParaRPr lang="da-DK" dirty="0"/>
                    </a:p>
                  </a:txBody>
                  <a:tcPr/>
                </a:tc>
                <a:tc>
                  <a:txBody>
                    <a:bodyPr/>
                    <a:lstStyle/>
                    <a:p>
                      <a:pPr algn="ctr"/>
                      <a:r>
                        <a:rPr lang="da-DK" dirty="0" smtClean="0"/>
                        <a:t>Gruppe</a:t>
                      </a:r>
                      <a:endParaRPr lang="da-DK" dirty="0"/>
                    </a:p>
                  </a:txBody>
                  <a:tcPr/>
                </a:tc>
                <a:tc>
                  <a:txBody>
                    <a:bodyPr/>
                    <a:lstStyle/>
                    <a:p>
                      <a:pPr algn="ctr"/>
                      <a:r>
                        <a:rPr lang="da-DK" dirty="0" smtClean="0"/>
                        <a:t>Institutionel</a:t>
                      </a:r>
                      <a:endParaRPr lang="da-DK" dirty="0"/>
                    </a:p>
                  </a:txBody>
                  <a:tcPr/>
                </a:tc>
              </a:tr>
              <a:tr h="665095">
                <a:tc>
                  <a:txBody>
                    <a:bodyPr/>
                    <a:lstStyle/>
                    <a:p>
                      <a:r>
                        <a:rPr lang="da-DK" dirty="0" smtClean="0"/>
                        <a:t>Intenderet</a:t>
                      </a: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r>
              <a:tr h="665095">
                <a:tc>
                  <a:txBody>
                    <a:bodyPr/>
                    <a:lstStyle/>
                    <a:p>
                      <a:r>
                        <a:rPr lang="da-DK" dirty="0" smtClean="0"/>
                        <a:t>Ikke-intenderet</a:t>
                      </a:r>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r>
            </a:tbl>
          </a:graphicData>
        </a:graphic>
      </p:graphicFrame>
      <p:sp>
        <p:nvSpPr>
          <p:cNvPr id="8" name="Tekstboks 7"/>
          <p:cNvSpPr txBox="1"/>
          <p:nvPr/>
        </p:nvSpPr>
        <p:spPr>
          <a:xfrm>
            <a:off x="714348" y="5357826"/>
            <a:ext cx="3500462" cy="369332"/>
          </a:xfrm>
          <a:prstGeom prst="rect">
            <a:avLst/>
          </a:prstGeom>
          <a:noFill/>
        </p:spPr>
        <p:txBody>
          <a:bodyPr wrap="square" rtlCol="0">
            <a:spAutoFit/>
          </a:bodyPr>
          <a:lstStyle/>
          <a:p>
            <a:endParaRPr lang="da-DK" dirty="0"/>
          </a:p>
        </p:txBody>
      </p:sp>
      <p:graphicFrame>
        <p:nvGraphicFramePr>
          <p:cNvPr id="6" name="Tabel 5"/>
          <p:cNvGraphicFramePr>
            <a:graphicFrameLocks noGrp="1"/>
          </p:cNvGraphicFramePr>
          <p:nvPr/>
        </p:nvGraphicFramePr>
        <p:xfrm>
          <a:off x="971600" y="3789040"/>
          <a:ext cx="7272807" cy="1828800"/>
        </p:xfrm>
        <a:graphic>
          <a:graphicData uri="http://schemas.openxmlformats.org/drawingml/2006/table">
            <a:tbl>
              <a:tblPr firstRow="1" bandRow="1">
                <a:tableStyleId>{5C22544A-7EE6-4342-B048-85BDC9FD1C3A}</a:tableStyleId>
              </a:tblPr>
              <a:tblGrid>
                <a:gridCol w="2424269"/>
                <a:gridCol w="2424269"/>
                <a:gridCol w="2424269"/>
              </a:tblGrid>
              <a:tr h="370840">
                <a:tc>
                  <a:txBody>
                    <a:bodyPr/>
                    <a:lstStyle/>
                    <a:p>
                      <a:r>
                        <a:rPr lang="da-DK" dirty="0" smtClean="0"/>
                        <a:t>Kulturel</a:t>
                      </a:r>
                      <a:r>
                        <a:rPr lang="da-DK" baseline="0" dirty="0" smtClean="0"/>
                        <a:t> </a:t>
                      </a:r>
                    </a:p>
                    <a:p>
                      <a:r>
                        <a:rPr lang="da-DK" baseline="0" dirty="0" smtClean="0"/>
                        <a:t>diskrimination</a:t>
                      </a:r>
                      <a:endParaRPr lang="da-DK" dirty="0"/>
                    </a:p>
                  </a:txBody>
                  <a:tcPr/>
                </a:tc>
                <a:tc>
                  <a:txBody>
                    <a:bodyPr/>
                    <a:lstStyle/>
                    <a:p>
                      <a:r>
                        <a:rPr lang="da-DK" dirty="0" smtClean="0"/>
                        <a:t>Strukturel</a:t>
                      </a:r>
                      <a:r>
                        <a:rPr lang="da-DK" baseline="0" dirty="0" smtClean="0"/>
                        <a:t> diskrimination</a:t>
                      </a:r>
                      <a:endParaRPr lang="da-DK" dirty="0"/>
                    </a:p>
                  </a:txBody>
                  <a:tcPr/>
                </a:tc>
                <a:tc>
                  <a:txBody>
                    <a:bodyPr/>
                    <a:lstStyle/>
                    <a:p>
                      <a:r>
                        <a:rPr lang="da-DK" dirty="0" smtClean="0"/>
                        <a:t>Indirekte  diskrimination</a:t>
                      </a:r>
                      <a:endParaRPr lang="da-DK" dirty="0"/>
                    </a:p>
                  </a:txBody>
                  <a:tcPr/>
                </a:tc>
              </a:tr>
              <a:tr h="370840">
                <a:tc>
                  <a:txBody>
                    <a:bodyPr/>
                    <a:lstStyle/>
                    <a:p>
                      <a:r>
                        <a:rPr lang="da-DK" dirty="0" smtClean="0"/>
                        <a:t>Bruges tit</a:t>
                      </a:r>
                      <a:r>
                        <a:rPr lang="da-DK" baseline="0" dirty="0" smtClean="0"/>
                        <a:t> synonymt med e</a:t>
                      </a:r>
                      <a:r>
                        <a:rPr lang="da-DK" dirty="0" smtClean="0"/>
                        <a:t>tnisk/national/ som afløsning for</a:t>
                      </a:r>
                      <a:r>
                        <a:rPr lang="da-DK" baseline="0" dirty="0" smtClean="0"/>
                        <a:t> ’race’</a:t>
                      </a:r>
                      <a:endParaRPr lang="da-DK" dirty="0"/>
                    </a:p>
                  </a:txBody>
                  <a:tcPr/>
                </a:tc>
                <a:tc>
                  <a:txBody>
                    <a:bodyPr/>
                    <a:lstStyle/>
                    <a:p>
                      <a:r>
                        <a:rPr lang="da-DK" dirty="0" smtClean="0"/>
                        <a:t>Bruges til synonymt</a:t>
                      </a:r>
                      <a:r>
                        <a:rPr lang="da-DK" baseline="0" dirty="0" smtClean="0"/>
                        <a:t> med institutionel diskrimination</a:t>
                      </a:r>
                      <a:endParaRPr lang="da-DK" dirty="0"/>
                    </a:p>
                  </a:txBody>
                  <a:tcPr/>
                </a:tc>
                <a:tc>
                  <a:txBody>
                    <a:bodyPr/>
                    <a:lstStyle/>
                    <a:p>
                      <a:r>
                        <a:rPr lang="da-DK" dirty="0" smtClean="0"/>
                        <a:t>Skaber klangbund for racisme,</a:t>
                      </a:r>
                      <a:r>
                        <a:rPr lang="da-DK" baseline="0" dirty="0" smtClean="0"/>
                        <a:t> fx ’naturlige’ hierarkier;</a:t>
                      </a:r>
                      <a:endParaRPr lang="da-DK" dirty="0" smtClean="0"/>
                    </a:p>
                    <a:p>
                      <a:r>
                        <a:rPr lang="da-DK" dirty="0" smtClean="0"/>
                        <a:t>Racialiseret</a:t>
                      </a:r>
                      <a:r>
                        <a:rPr lang="da-DK" baseline="0" dirty="0" smtClean="0"/>
                        <a:t> diskurs </a:t>
                      </a:r>
                      <a:endParaRPr lang="da-DK" dirty="0"/>
                    </a:p>
                  </a:txBody>
                  <a:tcPr/>
                </a:tc>
              </a:tr>
            </a:tbl>
          </a:graphicData>
        </a:graphic>
      </p:graphicFrame>
      <p:sp>
        <p:nvSpPr>
          <p:cNvPr id="7" name="Pladsholder til diasnummer 6"/>
          <p:cNvSpPr>
            <a:spLocks noGrp="1"/>
          </p:cNvSpPr>
          <p:nvPr>
            <p:ph type="sldNum" sz="quarter" idx="12"/>
          </p:nvPr>
        </p:nvSpPr>
        <p:spPr/>
        <p:txBody>
          <a:bodyPr/>
          <a:lstStyle/>
          <a:p>
            <a:fld id="{67BBAF12-2899-42F8-82AF-81E2E1A59EB3}" type="slidenum">
              <a:rPr lang="da-DK" smtClean="0"/>
              <a:pPr/>
              <a:t>6</a:t>
            </a:fld>
            <a:endParaRPr lang="da-DK"/>
          </a:p>
        </p:txBody>
      </p:sp>
      <p:sp>
        <p:nvSpPr>
          <p:cNvPr id="9" name="Pladsholder til sidefod 8"/>
          <p:cNvSpPr>
            <a:spLocks noGrp="1"/>
          </p:cNvSpPr>
          <p:nvPr>
            <p:ph type="ftr" sz="quarter" idx="11"/>
          </p:nvPr>
        </p:nvSpPr>
        <p:spPr/>
        <p:txBody>
          <a:bodyPr/>
          <a:lstStyle/>
          <a:p>
            <a:r>
              <a:rPr lang="da-DK" smtClean="0"/>
              <a:t>Christian Horst</a:t>
            </a:r>
            <a:endParaRPr lang="da-DK"/>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a-DK" sz="2400" dirty="0" smtClean="0"/>
              <a:t>Ishøjsagen</a:t>
            </a:r>
            <a:endParaRPr lang="da-DK" sz="2400" dirty="0"/>
          </a:p>
        </p:txBody>
      </p:sp>
      <p:sp>
        <p:nvSpPr>
          <p:cNvPr id="3" name="Pladsholder til indhold 2"/>
          <p:cNvSpPr>
            <a:spLocks noGrp="1"/>
          </p:cNvSpPr>
          <p:nvPr>
            <p:ph idx="1"/>
          </p:nvPr>
        </p:nvSpPr>
        <p:spPr>
          <a:xfrm>
            <a:off x="457200" y="908720"/>
            <a:ext cx="8229600" cy="5217443"/>
          </a:xfrm>
        </p:spPr>
        <p:txBody>
          <a:bodyPr>
            <a:normAutofit/>
          </a:bodyPr>
          <a:lstStyle/>
          <a:p>
            <a:r>
              <a:rPr lang="da-DK" sz="2200" dirty="0" err="1" smtClean="0"/>
              <a:t>Ishøjborgmesteren</a:t>
            </a:r>
            <a:r>
              <a:rPr lang="da-DK" sz="2200" dirty="0" smtClean="0"/>
              <a:t>, Per Madsen, opfordrer </a:t>
            </a:r>
            <a:r>
              <a:rPr lang="da-DK" sz="2200" dirty="0"/>
              <a:t>de </a:t>
            </a:r>
            <a:r>
              <a:rPr lang="da-DK" sz="2200" dirty="0" err="1"/>
              <a:t>almenyttige</a:t>
            </a:r>
            <a:r>
              <a:rPr lang="da-DK" sz="2200" dirty="0"/>
              <a:t> boligselskaber </a:t>
            </a:r>
            <a:r>
              <a:rPr lang="da-DK" sz="2200" dirty="0" smtClean="0"/>
              <a:t>til:</a:t>
            </a:r>
          </a:p>
          <a:p>
            <a:r>
              <a:rPr lang="da-DK" sz="2200" dirty="0" smtClean="0"/>
              <a:t> </a:t>
            </a:r>
            <a:r>
              <a:rPr lang="da-DK" sz="2200" dirty="0"/>
              <a:t>”at der ikke skal finde videre udlejning sted i det almennyttige byggeri” til etniske </a:t>
            </a:r>
            <a:r>
              <a:rPr lang="da-DK" sz="2200" dirty="0" smtClean="0"/>
              <a:t>minoriteter.</a:t>
            </a:r>
          </a:p>
          <a:p>
            <a:r>
              <a:rPr lang="da-DK" sz="2200" dirty="0" smtClean="0"/>
              <a:t>En </a:t>
            </a:r>
            <a:r>
              <a:rPr lang="da-DK" sz="2200" dirty="0"/>
              <a:t>stor koncentration af etniske minoriteter i forskellige lokalsamfund ”vil kunne vække </a:t>
            </a:r>
            <a:r>
              <a:rPr lang="da-DK" sz="2200" dirty="0" smtClean="0"/>
              <a:t>utryghed </a:t>
            </a:r>
            <a:r>
              <a:rPr lang="da-DK" sz="2200" dirty="0"/>
              <a:t>og skabe grobund for racisme”. </a:t>
            </a:r>
            <a:endParaRPr lang="da-DK" sz="2200" dirty="0" smtClean="0"/>
          </a:p>
          <a:p>
            <a:pPr>
              <a:buNone/>
            </a:pPr>
            <a:endParaRPr lang="da-DK" sz="2200" dirty="0" smtClean="0"/>
          </a:p>
          <a:p>
            <a:pPr>
              <a:buNone/>
            </a:pPr>
            <a:r>
              <a:rPr lang="da-DK" sz="2200" dirty="0" smtClean="0"/>
              <a:t>Boligselskaberne </a:t>
            </a:r>
            <a:r>
              <a:rPr lang="da-DK" sz="2200" dirty="0"/>
              <a:t>fulgte denne opfordring. </a:t>
            </a:r>
            <a:endParaRPr lang="da-DK" sz="2200" dirty="0" smtClean="0"/>
          </a:p>
          <a:p>
            <a:pPr>
              <a:buNone/>
            </a:pPr>
            <a:endParaRPr lang="da-DK" sz="2200" dirty="0"/>
          </a:p>
          <a:p>
            <a:pPr>
              <a:buNone/>
            </a:pPr>
            <a:r>
              <a:rPr lang="da-DK" sz="2200" dirty="0"/>
              <a:t>Det er diskrimination i forhold til ”Lov om forbud mod forskelsbehandling på grund af race mv. (1971)(1987)”.</a:t>
            </a:r>
          </a:p>
          <a:p>
            <a:endParaRPr lang="da-DK" dirty="0"/>
          </a:p>
        </p:txBody>
      </p:sp>
      <p:sp>
        <p:nvSpPr>
          <p:cNvPr id="4" name="Pladsholder til diasnummer 3"/>
          <p:cNvSpPr>
            <a:spLocks noGrp="1"/>
          </p:cNvSpPr>
          <p:nvPr>
            <p:ph type="sldNum" sz="quarter" idx="12"/>
          </p:nvPr>
        </p:nvSpPr>
        <p:spPr/>
        <p:txBody>
          <a:bodyPr/>
          <a:lstStyle/>
          <a:p>
            <a:fld id="{67BBAF12-2899-42F8-82AF-81E2E1A59EB3}" type="slidenum">
              <a:rPr lang="da-DK" smtClean="0"/>
              <a:pPr/>
              <a:t>7</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a-DK" sz="2400" dirty="0" smtClean="0"/>
              <a:t>Ishøjsagen</a:t>
            </a:r>
            <a:endParaRPr lang="da-DK" sz="2400" dirty="0"/>
          </a:p>
        </p:txBody>
      </p:sp>
      <p:sp>
        <p:nvSpPr>
          <p:cNvPr id="3" name="Pladsholder til indhold 2"/>
          <p:cNvSpPr>
            <a:spLocks noGrp="1"/>
          </p:cNvSpPr>
          <p:nvPr>
            <p:ph idx="1"/>
          </p:nvPr>
        </p:nvSpPr>
        <p:spPr>
          <a:xfrm>
            <a:off x="457200" y="908720"/>
            <a:ext cx="8229600" cy="5217443"/>
          </a:xfrm>
        </p:spPr>
        <p:txBody>
          <a:bodyPr>
            <a:normAutofit/>
          </a:bodyPr>
          <a:lstStyle/>
          <a:p>
            <a:r>
              <a:rPr lang="da-DK" sz="2200" i="1" dirty="0"/>
              <a:t>Ombudsmanden </a:t>
            </a:r>
            <a:r>
              <a:rPr lang="da-DK" sz="2200" dirty="0"/>
              <a:t>sagen og sender på egen foranledning videre til Tilsynet med </a:t>
            </a:r>
            <a:r>
              <a:rPr lang="da-DK" sz="2200" dirty="0" smtClean="0"/>
              <a:t>Kommunerne.</a:t>
            </a:r>
          </a:p>
          <a:p>
            <a:r>
              <a:rPr lang="da-DK" sz="2200" i="1" dirty="0"/>
              <a:t>Tilsynsrådet </a:t>
            </a:r>
            <a:r>
              <a:rPr lang="da-DK" sz="2200" dirty="0" smtClean="0"/>
              <a:t>svarer: ”(…)at </a:t>
            </a:r>
            <a:r>
              <a:rPr lang="da-DK" sz="2200" dirty="0"/>
              <a:t>der ikke bør foretages videre, da der gøres et i øvrigt stort inte­grationsarbejde i kommunen”.  </a:t>
            </a:r>
          </a:p>
          <a:p>
            <a:endParaRPr lang="da-DK" sz="2200" dirty="0" smtClean="0"/>
          </a:p>
          <a:p>
            <a:r>
              <a:rPr lang="da-DK" sz="2200" i="1" dirty="0"/>
              <a:t>Ombudsmanden</a:t>
            </a:r>
            <a:r>
              <a:rPr lang="da-DK" sz="2200" dirty="0"/>
              <a:t> sender derefter sagen til </a:t>
            </a:r>
            <a:r>
              <a:rPr lang="da-DK" sz="2200" i="1" dirty="0"/>
              <a:t>Rigsadvokaten. </a:t>
            </a:r>
            <a:endParaRPr lang="da-DK" sz="2200" i="1" dirty="0" smtClean="0"/>
          </a:p>
          <a:p>
            <a:endParaRPr lang="da-DK" sz="2200" dirty="0" smtClean="0"/>
          </a:p>
          <a:p>
            <a:r>
              <a:rPr lang="da-DK" sz="2200" i="1" dirty="0" smtClean="0"/>
              <a:t>Rigsadvokaten</a:t>
            </a:r>
            <a:r>
              <a:rPr lang="da-DK" sz="2200" dirty="0" smtClean="0"/>
              <a:t> </a:t>
            </a:r>
            <a:r>
              <a:rPr lang="da-DK" sz="2200" dirty="0"/>
              <a:t>”</a:t>
            </a:r>
            <a:r>
              <a:rPr lang="da-DK" sz="2200" b="1" dirty="0"/>
              <a:t>erkender ulovligheden</a:t>
            </a:r>
            <a:r>
              <a:rPr lang="da-DK" sz="2200" dirty="0"/>
              <a:t> af ordlyden i forhold til §1 i Loven om forbud mod </a:t>
            </a:r>
            <a:r>
              <a:rPr lang="da-DK" sz="2200" dirty="0" smtClean="0"/>
              <a:t>forskelsbehandling,  </a:t>
            </a:r>
            <a:r>
              <a:rPr lang="da-DK" sz="2200" dirty="0"/>
              <a:t>men </a:t>
            </a:r>
            <a:r>
              <a:rPr lang="da-DK" sz="2200" dirty="0" smtClean="0"/>
              <a:t>da </a:t>
            </a:r>
            <a:r>
              <a:rPr lang="da-DK" sz="2200" dirty="0"/>
              <a:t>det overordnede formål med henstillingen imidlertid i overensstemmelse med artikel 1 i  konventionen er at modvirke sådan forskelsbehandling, kan </a:t>
            </a:r>
            <a:r>
              <a:rPr lang="da-DK" sz="2200" dirty="0" smtClean="0"/>
              <a:t>opfordringen </a:t>
            </a:r>
            <a:r>
              <a:rPr lang="da-DK" sz="2200" dirty="0"/>
              <a:t>ikke anses for retsstridig”.</a:t>
            </a:r>
          </a:p>
          <a:p>
            <a:endParaRPr lang="da-DK" dirty="0"/>
          </a:p>
        </p:txBody>
      </p:sp>
      <p:sp>
        <p:nvSpPr>
          <p:cNvPr id="4" name="Pladsholder til diasnummer 3"/>
          <p:cNvSpPr>
            <a:spLocks noGrp="1"/>
          </p:cNvSpPr>
          <p:nvPr>
            <p:ph type="sldNum" sz="quarter" idx="12"/>
          </p:nvPr>
        </p:nvSpPr>
        <p:spPr/>
        <p:txBody>
          <a:bodyPr/>
          <a:lstStyle/>
          <a:p>
            <a:fld id="{67BBAF12-2899-42F8-82AF-81E2E1A59EB3}" type="slidenum">
              <a:rPr lang="da-DK" smtClean="0"/>
              <a:pPr/>
              <a:t>8</a:t>
            </a:fld>
            <a:endParaRPr lang="da-DK"/>
          </a:p>
        </p:txBody>
      </p:sp>
      <p:sp>
        <p:nvSpPr>
          <p:cNvPr id="5" name="Pladsholder til sidefod 4"/>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a:bodyPr>
          <a:lstStyle/>
          <a:p>
            <a:r>
              <a:rPr lang="da-DK" sz="2400" dirty="0" smtClean="0"/>
              <a:t>Spredning af etniske minoritetselever</a:t>
            </a:r>
            <a:endParaRPr lang="da-DK" sz="2400" dirty="0"/>
          </a:p>
        </p:txBody>
      </p:sp>
      <p:graphicFrame>
        <p:nvGraphicFramePr>
          <p:cNvPr id="4" name="Pladsholder til indhold 3"/>
          <p:cNvGraphicFramePr>
            <a:graphicFrameLocks noGrp="1"/>
          </p:cNvGraphicFramePr>
          <p:nvPr>
            <p:ph idx="1"/>
          </p:nvPr>
        </p:nvGraphicFramePr>
        <p:xfrm>
          <a:off x="395536" y="1052736"/>
          <a:ext cx="8229600" cy="5273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da-DK" sz="1800" b="1" kern="1200" dirty="0" smtClean="0">
                          <a:solidFill>
                            <a:schemeClr val="lt1"/>
                          </a:solidFill>
                          <a:latin typeface="+mn-lt"/>
                          <a:ea typeface="+mn-ea"/>
                          <a:cs typeface="+mn-cs"/>
                        </a:rPr>
                        <a:t>Bertel Haarder § 20 spørgsmål 11. 5. 2004</a:t>
                      </a:r>
                      <a:endParaRPr lang="da-DK" dirty="0"/>
                    </a:p>
                  </a:txBody>
                  <a:tcPr/>
                </a:tc>
                <a:tc>
                  <a:txBody>
                    <a:bodyPr/>
                    <a:lstStyle/>
                    <a:p>
                      <a:r>
                        <a:rPr lang="da-DK" sz="1800" b="1" kern="1200" dirty="0" smtClean="0">
                          <a:solidFill>
                            <a:schemeClr val="lt1"/>
                          </a:solidFill>
                          <a:latin typeface="+mn-lt"/>
                          <a:ea typeface="+mn-ea"/>
                          <a:cs typeface="+mn-cs"/>
                        </a:rPr>
                        <a:t>Bertel Haarder, Politiken 5.5. 2005</a:t>
                      </a:r>
                      <a:endParaRPr lang="da-DK" dirty="0"/>
                    </a:p>
                  </a:txBody>
                  <a:tcPr/>
                </a:tc>
              </a:tr>
              <a:tr h="370840">
                <a:tc>
                  <a:txBody>
                    <a:bodyPr/>
                    <a:lstStyle/>
                    <a:p>
                      <a:r>
                        <a:rPr lang="da-DK" sz="1400" kern="1200" dirty="0" smtClean="0">
                          <a:solidFill>
                            <a:schemeClr val="dk1"/>
                          </a:solidFill>
                          <a:latin typeface="+mn-lt"/>
                          <a:ea typeface="+mn-ea"/>
                          <a:cs typeface="+mn-cs"/>
                        </a:rPr>
                        <a:t>(…)Derfor kan man selvfølgelig overveje som i USA at indføre en form for </a:t>
                      </a:r>
                      <a:r>
                        <a:rPr lang="da-DK" sz="1400" kern="1200" dirty="0" err="1" smtClean="0">
                          <a:solidFill>
                            <a:schemeClr val="dk1"/>
                          </a:solidFill>
                          <a:latin typeface="+mn-lt"/>
                          <a:ea typeface="+mn-ea"/>
                          <a:cs typeface="+mn-cs"/>
                        </a:rPr>
                        <a:t>bussing</a:t>
                      </a:r>
                      <a:r>
                        <a:rPr lang="da-DK" sz="1400" kern="1200" dirty="0" smtClean="0">
                          <a:solidFill>
                            <a:schemeClr val="dk1"/>
                          </a:solidFill>
                          <a:latin typeface="+mn-lt"/>
                          <a:ea typeface="+mn-ea"/>
                          <a:cs typeface="+mn-cs"/>
                        </a:rPr>
                        <a:t>, hvor man altså tvangsmæssigt sender både flertalsbørn og mindretalsbørn af sted i busser til andre kvarterer i byen, sådan at der kan blive en vis blanding. Lige siden jeg studerede i USA, har jeg været totalt modstander af en sådan løsning, og som undervisningsminister har jeg praktiseret princippet om frit skolevalg, for i et frit land skal der altså også være frit skolevalg. Det er forældrene og børnene, der skal afgøre, hvor børnene skal gå i skole. Denne frihed tvinger skolerne og myndighederne til at finde løsninger, som er acceptable for begge parter(…)</a:t>
                      </a:r>
                    </a:p>
                    <a:p>
                      <a:r>
                        <a:rPr lang="da-DK" sz="1400" kern="1200" dirty="0" smtClean="0">
                          <a:solidFill>
                            <a:schemeClr val="dk1"/>
                          </a:solidFill>
                          <a:latin typeface="+mn-lt"/>
                          <a:ea typeface="+mn-ea"/>
                          <a:cs typeface="+mn-cs"/>
                        </a:rPr>
                        <a:t> </a:t>
                      </a:r>
                    </a:p>
                    <a:p>
                      <a:r>
                        <a:rPr lang="da-DK" sz="1400" kern="1200" dirty="0" smtClean="0">
                          <a:solidFill>
                            <a:schemeClr val="dk1"/>
                          </a:solidFill>
                          <a:latin typeface="+mn-lt"/>
                          <a:ea typeface="+mn-ea"/>
                          <a:cs typeface="+mn-cs"/>
                        </a:rPr>
                        <a:t>(…) Jeg vil gerne understrege, at der også er et frit skolevalg for de tosprogede forældres børn. (…)</a:t>
                      </a:r>
                    </a:p>
                    <a:p>
                      <a:r>
                        <a:rPr lang="da-DK" sz="1400" kern="1200" dirty="0" smtClean="0">
                          <a:solidFill>
                            <a:schemeClr val="dk1"/>
                          </a:solidFill>
                          <a:latin typeface="+mn-lt"/>
                          <a:ea typeface="+mn-ea"/>
                          <a:cs typeface="+mn-cs"/>
                        </a:rPr>
                        <a:t> </a:t>
                      </a:r>
                    </a:p>
                    <a:p>
                      <a:r>
                        <a:rPr lang="da-DK" sz="1400" kern="1200" dirty="0" smtClean="0">
                          <a:solidFill>
                            <a:schemeClr val="dk1"/>
                          </a:solidFill>
                          <a:latin typeface="+mn-lt"/>
                          <a:ea typeface="+mn-ea"/>
                          <a:cs typeface="+mn-cs"/>
                        </a:rPr>
                        <a:t>(…)I Danmark er vi altså nødt til at tage et betydeligt hensyn til forældrenes ønsker og til børnenes ønsker(…)</a:t>
                      </a:r>
                    </a:p>
                    <a:p>
                      <a:endParaRPr lang="da-DK" dirty="0"/>
                    </a:p>
                  </a:txBody>
                  <a:tcPr/>
                </a:tc>
                <a:tc>
                  <a:txBody>
                    <a:bodyPr/>
                    <a:lstStyle/>
                    <a:p>
                      <a:r>
                        <a:rPr lang="da-DK" sz="1400" i="1" kern="1200" dirty="0" smtClean="0">
                          <a:solidFill>
                            <a:schemeClr val="dk1"/>
                          </a:solidFill>
                          <a:latin typeface="+mn-lt"/>
                          <a:ea typeface="+mn-ea"/>
                          <a:cs typeface="+mn-cs"/>
                        </a:rPr>
                        <a:t>Journalist:</a:t>
                      </a:r>
                      <a:r>
                        <a:rPr lang="da-DK" sz="1400" kern="1200" dirty="0" smtClean="0">
                          <a:solidFill>
                            <a:schemeClr val="dk1"/>
                          </a:solidFill>
                          <a:latin typeface="+mn-lt"/>
                          <a:ea typeface="+mn-ea"/>
                          <a:cs typeface="+mn-cs"/>
                        </a:rPr>
                        <a:t> 	”Men når I er parat til at bruge tvang, hvorfor så ikke lade det gå begge veje? Hvad er der til hinder for også at sprede hvide elever?”</a:t>
                      </a:r>
                    </a:p>
                    <a:p>
                      <a:r>
                        <a:rPr lang="da-DK" sz="1400" i="1" kern="1200" dirty="0" smtClean="0">
                          <a:solidFill>
                            <a:schemeClr val="dk1"/>
                          </a:solidFill>
                          <a:latin typeface="+mn-lt"/>
                          <a:ea typeface="+mn-ea"/>
                          <a:cs typeface="+mn-cs"/>
                        </a:rPr>
                        <a:t>B. Haarder:</a:t>
                      </a:r>
                      <a:r>
                        <a:rPr lang="da-DK" sz="1400" kern="1200" dirty="0" smtClean="0">
                          <a:solidFill>
                            <a:schemeClr val="dk1"/>
                          </a:solidFill>
                          <a:latin typeface="+mn-lt"/>
                          <a:ea typeface="+mn-ea"/>
                          <a:cs typeface="+mn-cs"/>
                        </a:rPr>
                        <a:t>	”Hvis det var muligt, skulle vi måske overveje det. Men det er ikke muligt. Man ikke pludselig afskaffe det frie skolevalg og forældreretten i Danmark. Hvis vi begynder på det, bliver det dobbelt så mange elever, der bliver sat i privatskoler. Der er grænser for hvor meget man kan tvinge folk, når det gælder deres egne børn. Jeg er helt enig med Henrik Dahl (samfundsdebattør, red.) i, at det er en ufarbar vej at lave omvendt </a:t>
                      </a:r>
                      <a:r>
                        <a:rPr lang="da-DK" sz="1400" kern="1200" dirty="0" err="1" smtClean="0">
                          <a:solidFill>
                            <a:schemeClr val="dk1"/>
                          </a:solidFill>
                          <a:latin typeface="+mn-lt"/>
                          <a:ea typeface="+mn-ea"/>
                          <a:cs typeface="+mn-cs"/>
                        </a:rPr>
                        <a:t>busing</a:t>
                      </a:r>
                      <a:r>
                        <a:rPr lang="da-DK" sz="1400" kern="1200" dirty="0" smtClean="0">
                          <a:solidFill>
                            <a:schemeClr val="dk1"/>
                          </a:solidFill>
                          <a:latin typeface="+mn-lt"/>
                          <a:ea typeface="+mn-ea"/>
                          <a:cs typeface="+mn-cs"/>
                        </a:rPr>
                        <a:t>”.</a:t>
                      </a:r>
                    </a:p>
                    <a:p>
                      <a:endParaRPr lang="da-DK" sz="1400" kern="1200" dirty="0" smtClean="0">
                        <a:solidFill>
                          <a:schemeClr val="dk1"/>
                        </a:solidFill>
                        <a:latin typeface="+mn-lt"/>
                        <a:ea typeface="+mn-ea"/>
                        <a:cs typeface="+mn-cs"/>
                      </a:endParaRPr>
                    </a:p>
                    <a:p>
                      <a:r>
                        <a:rPr lang="da-DK" sz="1400" i="1" kern="1200" dirty="0" smtClean="0">
                          <a:solidFill>
                            <a:schemeClr val="dk1"/>
                          </a:solidFill>
                          <a:latin typeface="+mn-lt"/>
                          <a:ea typeface="+mn-ea"/>
                          <a:cs typeface="+mn-cs"/>
                        </a:rPr>
                        <a:t>Journalist:</a:t>
                      </a:r>
                      <a:r>
                        <a:rPr lang="da-DK" sz="1400" kern="1200" dirty="0" smtClean="0">
                          <a:solidFill>
                            <a:schemeClr val="dk1"/>
                          </a:solidFill>
                          <a:latin typeface="+mn-lt"/>
                          <a:ea typeface="+mn-ea"/>
                          <a:cs typeface="+mn-cs"/>
                        </a:rPr>
                        <a:t>	”Men hvorfor vil regeringen ikke bruge tvang over for hvide danske elever, når den gerne gøre det med de sorte?”</a:t>
                      </a:r>
                    </a:p>
                    <a:p>
                      <a:r>
                        <a:rPr lang="da-DK" sz="1400" i="1" kern="1200" dirty="0" smtClean="0">
                          <a:solidFill>
                            <a:schemeClr val="dk1"/>
                          </a:solidFill>
                          <a:latin typeface="+mn-lt"/>
                          <a:ea typeface="+mn-ea"/>
                          <a:cs typeface="+mn-cs"/>
                        </a:rPr>
                        <a:t>B. Haarder:</a:t>
                      </a:r>
                      <a:r>
                        <a:rPr lang="da-DK" sz="1400" kern="1200" dirty="0" smtClean="0">
                          <a:solidFill>
                            <a:schemeClr val="dk1"/>
                          </a:solidFill>
                          <a:latin typeface="+mn-lt"/>
                          <a:ea typeface="+mn-ea"/>
                          <a:cs typeface="+mn-cs"/>
                        </a:rPr>
                        <a:t>	”Vi er nødt til at se i øjnene, at det er ikke danskernes børn, som skaber dette problem. Det er de tosprogedes børn, som er problemet, og derfor er det også mere rimeligt, at det er dem, som flytter sig”.</a:t>
                      </a:r>
                    </a:p>
                    <a:p>
                      <a:endParaRPr lang="da-DK" dirty="0"/>
                    </a:p>
                  </a:txBody>
                  <a:tcPr/>
                </a:tc>
              </a:tr>
            </a:tbl>
          </a:graphicData>
        </a:graphic>
      </p:graphicFrame>
      <p:sp>
        <p:nvSpPr>
          <p:cNvPr id="5" name="Pladsholder til diasnummer 4"/>
          <p:cNvSpPr>
            <a:spLocks noGrp="1"/>
          </p:cNvSpPr>
          <p:nvPr>
            <p:ph type="sldNum" sz="quarter" idx="12"/>
          </p:nvPr>
        </p:nvSpPr>
        <p:spPr/>
        <p:txBody>
          <a:bodyPr/>
          <a:lstStyle/>
          <a:p>
            <a:fld id="{67BBAF12-2899-42F8-82AF-81E2E1A59EB3}" type="slidenum">
              <a:rPr lang="da-DK" smtClean="0"/>
              <a:pPr/>
              <a:t>9</a:t>
            </a:fld>
            <a:endParaRPr lang="da-DK"/>
          </a:p>
        </p:txBody>
      </p:sp>
      <p:sp>
        <p:nvSpPr>
          <p:cNvPr id="6" name="Pladsholder til sidefod 5"/>
          <p:cNvSpPr>
            <a:spLocks noGrp="1"/>
          </p:cNvSpPr>
          <p:nvPr>
            <p:ph type="ftr" sz="quarter" idx="11"/>
          </p:nvPr>
        </p:nvSpPr>
        <p:spPr/>
        <p:txBody>
          <a:bodyPr/>
          <a:lstStyle/>
          <a:p>
            <a:r>
              <a:rPr lang="da-DK" smtClean="0"/>
              <a:t>Christian Horst</a:t>
            </a:r>
            <a:endParaRPr lang="da-DK"/>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1982</Words>
  <Application>Microsoft Office PowerPoint</Application>
  <PresentationFormat>Skærmshow (4:3)</PresentationFormat>
  <Paragraphs>388</Paragraphs>
  <Slides>23</Slides>
  <Notes>1</Notes>
  <HiddenSlides>0</HiddenSlides>
  <MMClips>0</MMClips>
  <ScaleCrop>false</ScaleCrop>
  <HeadingPairs>
    <vt:vector size="4" baseType="variant">
      <vt:variant>
        <vt:lpstr>Tema</vt:lpstr>
      </vt:variant>
      <vt:variant>
        <vt:i4>1</vt:i4>
      </vt:variant>
      <vt:variant>
        <vt:lpstr>Diastitler</vt:lpstr>
      </vt:variant>
      <vt:variant>
        <vt:i4>23</vt:i4>
      </vt:variant>
    </vt:vector>
  </HeadingPairs>
  <TitlesOfParts>
    <vt:vector size="24" baseType="lpstr">
      <vt:lpstr>Kontortema</vt:lpstr>
      <vt:lpstr>Diskriminationens mange udtryk og aftryk – perspektiver på konstruktion og udøvelse af diskrimination  Christian Horst, DPU, Århus Universitet</vt:lpstr>
      <vt:lpstr>Vedrørende efterfølgende dias Dias indsat efter præsentation af oplægget</vt:lpstr>
      <vt:lpstr>Disposition</vt:lpstr>
      <vt:lpstr>Stigende diskrimination</vt:lpstr>
      <vt:lpstr>Social ulighed.</vt:lpstr>
      <vt:lpstr>Racismebegreber</vt:lpstr>
      <vt:lpstr>Ishøjsagen</vt:lpstr>
      <vt:lpstr>Ishøjsagen</vt:lpstr>
      <vt:lpstr>Spredning af etniske minoritetselever</vt:lpstr>
      <vt:lpstr>Grundtræk i normdannelse og normregulering  i liberale samfund.</vt:lpstr>
      <vt:lpstr>Grundtræk i normdannelse og normregulering  i liberale samfund.</vt:lpstr>
      <vt:lpstr>Kvinders ligestilling</vt:lpstr>
      <vt:lpstr>Diskursive konstruktion af sociale kategorier  (retligt og pædagogisk)</vt:lpstr>
      <vt:lpstr>Konstruktion af sociale kategorier og ’forklaringsmodeller’</vt:lpstr>
      <vt:lpstr>Folkeskole </vt:lpstr>
      <vt:lpstr>Ungdomsuddannelse</vt:lpstr>
      <vt:lpstr>Diskursive trusselsbilleder</vt:lpstr>
      <vt:lpstr>A: opgørelse. Etniske minoriteter og arbejdsmarkedet (Årbog om indvandrere 2004; 16-64 årige)</vt:lpstr>
      <vt:lpstr>B: opgørelse. Etniske minoriteter og arbejdsmarkedet (Årbog om indvandrere 2004; 16-64 årige)</vt:lpstr>
      <vt:lpstr>Selvrapporterede holdninger til racisme</vt:lpstr>
      <vt:lpstr> Konstruktion af cohesion/sammenhængskraft:   </vt:lpstr>
      <vt:lpstr>Nye udviklinger, nye diskursordner, nye diskriminationsformer</vt:lpstr>
      <vt:lpstr>Diskursive forskydninger i relation til historisk periodisering </vt:lpstr>
    </vt:vector>
  </TitlesOfParts>
  <Company>DPU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Christian Horst</dc:creator>
  <cp:lastModifiedBy>Arne Hansen</cp:lastModifiedBy>
  <cp:revision>86</cp:revision>
  <dcterms:created xsi:type="dcterms:W3CDTF">2011-08-31T10:34:11Z</dcterms:created>
  <dcterms:modified xsi:type="dcterms:W3CDTF">2011-09-11T19:35:05Z</dcterms:modified>
</cp:coreProperties>
</file>