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8" r:id="rId3"/>
    <p:sldId id="257" r:id="rId4"/>
    <p:sldId id="261" r:id="rId5"/>
    <p:sldId id="262" r:id="rId6"/>
    <p:sldId id="265" r:id="rId7"/>
    <p:sldId id="269" r:id="rId8"/>
    <p:sldId id="266" r:id="rId9"/>
    <p:sldId id="270" r:id="rId10"/>
    <p:sldId id="264" r:id="rId11"/>
    <p:sldId id="263" r:id="rId12"/>
    <p:sldId id="268" r:id="rId13"/>
    <p:sldId id="275" r:id="rId14"/>
    <p:sldId id="272" r:id="rId15"/>
    <p:sldId id="278" r:id="rId16"/>
    <p:sldId id="279" r:id="rId17"/>
    <p:sldId id="280" r:id="rId18"/>
    <p:sldId id="282" r:id="rId19"/>
  </p:sldIdLst>
  <p:sldSz cx="9144000" cy="6858000" type="screen4x3"/>
  <p:notesSz cx="6858000" cy="9144000"/>
  <p:defaultTex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øren Viskum Lytken Larse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E1B1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292" autoAdjust="0"/>
  </p:normalViewPr>
  <p:slideViewPr>
    <p:cSldViewPr snapToGrid="0" snapToObjects="1">
      <p:cViewPr>
        <p:scale>
          <a:sx n="96" d="100"/>
          <a:sy n="96" d="100"/>
        </p:scale>
        <p:origin x="-1428"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8C0E58-A794-A742-B818-F2EB43E22B98}" type="doc">
      <dgm:prSet loTypeId="urn:microsoft.com/office/officeart/2005/8/layout/process1" loCatId="" qsTypeId="urn:microsoft.com/office/officeart/2005/8/quickstyle/simple4" qsCatId="simple" csTypeId="urn:microsoft.com/office/officeart/2005/8/colors/accent1_2" csCatId="accent1" phldr="1"/>
      <dgm:spPr/>
    </dgm:pt>
    <dgm:pt modelId="{BD3929BD-871F-7D44-886A-7A884D0B28AC}">
      <dgm:prSet phldrT="[Tekst]" custT="1">
        <dgm:style>
          <a:lnRef idx="1">
            <a:schemeClr val="accent2"/>
          </a:lnRef>
          <a:fillRef idx="3">
            <a:schemeClr val="accent2"/>
          </a:fillRef>
          <a:effectRef idx="2">
            <a:schemeClr val="accent2"/>
          </a:effectRef>
          <a:fontRef idx="minor">
            <a:schemeClr val="lt1"/>
          </a:fontRef>
        </dgm:style>
      </dgm:prSet>
      <dgm:spPr/>
      <dgm:t>
        <a:bodyPr/>
        <a:lstStyle/>
        <a:p>
          <a:r>
            <a:rPr lang="da-DK" sz="2400" b="1" noProof="0" dirty="0" smtClean="0"/>
            <a:t>8,6 mio. </a:t>
          </a:r>
          <a:r>
            <a:rPr lang="da-DK" sz="1800" noProof="0" dirty="0" smtClean="0"/>
            <a:t>mennesker har brug for humanitær hjælp</a:t>
          </a:r>
          <a:endParaRPr lang="da-DK" sz="1800" noProof="0" dirty="0"/>
        </a:p>
      </dgm:t>
    </dgm:pt>
    <dgm:pt modelId="{EE400005-F9D3-CA4B-93FD-CE675258ECB4}" type="parTrans" cxnId="{110E508D-139A-5C4C-8E34-E63D0A7BF16C}">
      <dgm:prSet/>
      <dgm:spPr/>
      <dgm:t>
        <a:bodyPr/>
        <a:lstStyle/>
        <a:p>
          <a:endParaRPr lang="en-GB"/>
        </a:p>
      </dgm:t>
    </dgm:pt>
    <dgm:pt modelId="{969B9B99-1CC7-4B4F-BC57-F2E331F32BF0}" type="sibTrans" cxnId="{110E508D-139A-5C4C-8E34-E63D0A7BF16C}">
      <dgm:prSet/>
      <dgm:spPr/>
      <dgm:t>
        <a:bodyPr/>
        <a:lstStyle/>
        <a:p>
          <a:endParaRPr lang="da-DK" noProof="0"/>
        </a:p>
      </dgm:t>
    </dgm:pt>
    <dgm:pt modelId="{204FAF9E-F944-B24A-BF33-A48E598FF4B9}">
      <dgm:prSet phldrT="[Tekst]" custT="1">
        <dgm:style>
          <a:lnRef idx="1">
            <a:schemeClr val="accent4"/>
          </a:lnRef>
          <a:fillRef idx="3">
            <a:schemeClr val="accent4"/>
          </a:fillRef>
          <a:effectRef idx="2">
            <a:schemeClr val="accent4"/>
          </a:effectRef>
          <a:fontRef idx="minor">
            <a:schemeClr val="lt1"/>
          </a:fontRef>
        </dgm:style>
      </dgm:prSet>
      <dgm:spPr/>
      <dgm:t>
        <a:bodyPr/>
        <a:lstStyle/>
        <a:p>
          <a:r>
            <a:rPr lang="da-DK" sz="2400" b="1" noProof="0" smtClean="0"/>
            <a:t>3,2 mio. </a:t>
          </a:r>
          <a:r>
            <a:rPr lang="da-DK" sz="1800" noProof="0" smtClean="0"/>
            <a:t>Irakere er internt fordrevne</a:t>
          </a:r>
          <a:endParaRPr lang="da-DK" sz="1800" noProof="0"/>
        </a:p>
      </dgm:t>
    </dgm:pt>
    <dgm:pt modelId="{BB7EFCA2-5063-E643-ADE0-C62F29737EBD}" type="parTrans" cxnId="{73D13532-545C-7043-8ADC-3F8894AF4DD3}">
      <dgm:prSet/>
      <dgm:spPr/>
      <dgm:t>
        <a:bodyPr/>
        <a:lstStyle/>
        <a:p>
          <a:endParaRPr lang="en-GB"/>
        </a:p>
      </dgm:t>
    </dgm:pt>
    <dgm:pt modelId="{41285E2E-8772-E94D-9BBC-A6669529DC23}" type="sibTrans" cxnId="{73D13532-545C-7043-8ADC-3F8894AF4DD3}">
      <dgm:prSet/>
      <dgm:spPr/>
      <dgm:t>
        <a:bodyPr/>
        <a:lstStyle/>
        <a:p>
          <a:endParaRPr lang="da-DK" noProof="0"/>
        </a:p>
      </dgm:t>
    </dgm:pt>
    <dgm:pt modelId="{7AFE6060-90D8-874A-82B5-8087511AA47C}">
      <dgm:prSet phldrT="[Tekst]" custT="1">
        <dgm:style>
          <a:lnRef idx="1">
            <a:schemeClr val="accent6"/>
          </a:lnRef>
          <a:fillRef idx="3">
            <a:schemeClr val="accent6"/>
          </a:fillRef>
          <a:effectRef idx="2">
            <a:schemeClr val="accent6"/>
          </a:effectRef>
          <a:fontRef idx="minor">
            <a:schemeClr val="lt1"/>
          </a:fontRef>
        </dgm:style>
      </dgm:prSet>
      <dgm:spPr/>
      <dgm:t>
        <a:bodyPr/>
        <a:lstStyle/>
        <a:p>
          <a:r>
            <a:rPr lang="da-DK" sz="2400" b="1" noProof="0" smtClean="0"/>
            <a:t>+250,000 </a:t>
          </a:r>
          <a:r>
            <a:rPr lang="da-DK" sz="2000" noProof="0" smtClean="0"/>
            <a:t>Syriske flygtninge har søgt tilflugt i Irak</a:t>
          </a:r>
          <a:endParaRPr lang="da-DK" sz="2000" noProof="0"/>
        </a:p>
      </dgm:t>
    </dgm:pt>
    <dgm:pt modelId="{A302D415-B3D5-534F-B92B-A821C21CFFB6}" type="parTrans" cxnId="{190B9290-F689-2C49-ACD9-68D2A408A1BA}">
      <dgm:prSet/>
      <dgm:spPr/>
      <dgm:t>
        <a:bodyPr/>
        <a:lstStyle/>
        <a:p>
          <a:endParaRPr lang="en-GB"/>
        </a:p>
      </dgm:t>
    </dgm:pt>
    <dgm:pt modelId="{E07020B2-1979-5141-B434-D3A14E069317}" type="sibTrans" cxnId="{190B9290-F689-2C49-ACD9-68D2A408A1BA}">
      <dgm:prSet/>
      <dgm:spPr/>
      <dgm:t>
        <a:bodyPr/>
        <a:lstStyle/>
        <a:p>
          <a:endParaRPr lang="en-GB"/>
        </a:p>
      </dgm:t>
    </dgm:pt>
    <dgm:pt modelId="{CAD02C7A-0C9B-7C4B-80E8-88A55E1A2989}" type="pres">
      <dgm:prSet presAssocID="{C28C0E58-A794-A742-B818-F2EB43E22B98}" presName="Name0" presStyleCnt="0">
        <dgm:presLayoutVars>
          <dgm:dir/>
          <dgm:resizeHandles val="exact"/>
        </dgm:presLayoutVars>
      </dgm:prSet>
      <dgm:spPr/>
    </dgm:pt>
    <dgm:pt modelId="{B00240AA-99AC-8449-AEEB-496A19EBF140}" type="pres">
      <dgm:prSet presAssocID="{BD3929BD-871F-7D44-886A-7A884D0B28AC}" presName="node" presStyleLbl="node1" presStyleIdx="0" presStyleCnt="3">
        <dgm:presLayoutVars>
          <dgm:bulletEnabled val="1"/>
        </dgm:presLayoutVars>
      </dgm:prSet>
      <dgm:spPr/>
      <dgm:t>
        <a:bodyPr/>
        <a:lstStyle/>
        <a:p>
          <a:endParaRPr lang="en-GB"/>
        </a:p>
      </dgm:t>
    </dgm:pt>
    <dgm:pt modelId="{988F4802-8D0E-9D43-926F-BD67B43EB2E4}" type="pres">
      <dgm:prSet presAssocID="{969B9B99-1CC7-4B4F-BC57-F2E331F32BF0}" presName="sibTrans" presStyleLbl="sibTrans2D1" presStyleIdx="0" presStyleCnt="2"/>
      <dgm:spPr/>
      <dgm:t>
        <a:bodyPr/>
        <a:lstStyle/>
        <a:p>
          <a:endParaRPr lang="en-GB"/>
        </a:p>
      </dgm:t>
    </dgm:pt>
    <dgm:pt modelId="{9634F58A-CBDF-4D4E-A60E-0466FBFC914E}" type="pres">
      <dgm:prSet presAssocID="{969B9B99-1CC7-4B4F-BC57-F2E331F32BF0}" presName="connectorText" presStyleLbl="sibTrans2D1" presStyleIdx="0" presStyleCnt="2"/>
      <dgm:spPr/>
      <dgm:t>
        <a:bodyPr/>
        <a:lstStyle/>
        <a:p>
          <a:endParaRPr lang="en-GB"/>
        </a:p>
      </dgm:t>
    </dgm:pt>
    <dgm:pt modelId="{CDEFF552-6B2D-A54D-97F0-C9C384DFEE10}" type="pres">
      <dgm:prSet presAssocID="{204FAF9E-F944-B24A-BF33-A48E598FF4B9}" presName="node" presStyleLbl="node1" presStyleIdx="1" presStyleCnt="3">
        <dgm:presLayoutVars>
          <dgm:bulletEnabled val="1"/>
        </dgm:presLayoutVars>
      </dgm:prSet>
      <dgm:spPr/>
      <dgm:t>
        <a:bodyPr/>
        <a:lstStyle/>
        <a:p>
          <a:endParaRPr lang="en-GB"/>
        </a:p>
      </dgm:t>
    </dgm:pt>
    <dgm:pt modelId="{E666A205-87D5-CE45-9DBD-17CF4DB84B91}" type="pres">
      <dgm:prSet presAssocID="{41285E2E-8772-E94D-9BBC-A6669529DC23}" presName="sibTrans" presStyleLbl="sibTrans2D1" presStyleIdx="1" presStyleCnt="2"/>
      <dgm:spPr/>
      <dgm:t>
        <a:bodyPr/>
        <a:lstStyle/>
        <a:p>
          <a:endParaRPr lang="en-GB"/>
        </a:p>
      </dgm:t>
    </dgm:pt>
    <dgm:pt modelId="{2A3DC6E3-C88B-EE48-AA03-0D0EB1D1B371}" type="pres">
      <dgm:prSet presAssocID="{41285E2E-8772-E94D-9BBC-A6669529DC23}" presName="connectorText" presStyleLbl="sibTrans2D1" presStyleIdx="1" presStyleCnt="2"/>
      <dgm:spPr/>
      <dgm:t>
        <a:bodyPr/>
        <a:lstStyle/>
        <a:p>
          <a:endParaRPr lang="en-GB"/>
        </a:p>
      </dgm:t>
    </dgm:pt>
    <dgm:pt modelId="{EC039311-69DE-934B-8447-227CB71F2810}" type="pres">
      <dgm:prSet presAssocID="{7AFE6060-90D8-874A-82B5-8087511AA47C}" presName="node" presStyleLbl="node1" presStyleIdx="2" presStyleCnt="3">
        <dgm:presLayoutVars>
          <dgm:bulletEnabled val="1"/>
        </dgm:presLayoutVars>
      </dgm:prSet>
      <dgm:spPr/>
      <dgm:t>
        <a:bodyPr/>
        <a:lstStyle/>
        <a:p>
          <a:endParaRPr lang="en-GB"/>
        </a:p>
      </dgm:t>
    </dgm:pt>
  </dgm:ptLst>
  <dgm:cxnLst>
    <dgm:cxn modelId="{110E508D-139A-5C4C-8E34-E63D0A7BF16C}" srcId="{C28C0E58-A794-A742-B818-F2EB43E22B98}" destId="{BD3929BD-871F-7D44-886A-7A884D0B28AC}" srcOrd="0" destOrd="0" parTransId="{EE400005-F9D3-CA4B-93FD-CE675258ECB4}" sibTransId="{969B9B99-1CC7-4B4F-BC57-F2E331F32BF0}"/>
    <dgm:cxn modelId="{95A74F0F-092D-1841-9FC3-E63CFE1E9240}" type="presOf" srcId="{969B9B99-1CC7-4B4F-BC57-F2E331F32BF0}" destId="{9634F58A-CBDF-4D4E-A60E-0466FBFC914E}" srcOrd="1" destOrd="0" presId="urn:microsoft.com/office/officeart/2005/8/layout/process1"/>
    <dgm:cxn modelId="{3C1BD8E8-FF97-934B-8AE3-2264EAC835BC}" type="presOf" srcId="{41285E2E-8772-E94D-9BBC-A6669529DC23}" destId="{E666A205-87D5-CE45-9DBD-17CF4DB84B91}" srcOrd="0" destOrd="0" presId="urn:microsoft.com/office/officeart/2005/8/layout/process1"/>
    <dgm:cxn modelId="{B00C0D7A-3AD4-3142-8870-FE191AA9E693}" type="presOf" srcId="{7AFE6060-90D8-874A-82B5-8087511AA47C}" destId="{EC039311-69DE-934B-8447-227CB71F2810}" srcOrd="0" destOrd="0" presId="urn:microsoft.com/office/officeart/2005/8/layout/process1"/>
    <dgm:cxn modelId="{6EC412A5-F040-114D-A373-1983C6E8DE46}" type="presOf" srcId="{969B9B99-1CC7-4B4F-BC57-F2E331F32BF0}" destId="{988F4802-8D0E-9D43-926F-BD67B43EB2E4}" srcOrd="0" destOrd="0" presId="urn:microsoft.com/office/officeart/2005/8/layout/process1"/>
    <dgm:cxn modelId="{A89754D5-31E2-9742-A86A-87558841BF88}" type="presOf" srcId="{C28C0E58-A794-A742-B818-F2EB43E22B98}" destId="{CAD02C7A-0C9B-7C4B-80E8-88A55E1A2989}" srcOrd="0" destOrd="0" presId="urn:microsoft.com/office/officeart/2005/8/layout/process1"/>
    <dgm:cxn modelId="{C1FBFF69-FBAD-824F-83BD-441035B7B755}" type="presOf" srcId="{204FAF9E-F944-B24A-BF33-A48E598FF4B9}" destId="{CDEFF552-6B2D-A54D-97F0-C9C384DFEE10}" srcOrd="0" destOrd="0" presId="urn:microsoft.com/office/officeart/2005/8/layout/process1"/>
    <dgm:cxn modelId="{3EB1D964-DEEB-AB4D-95BB-B610720E3C29}" type="presOf" srcId="{41285E2E-8772-E94D-9BBC-A6669529DC23}" destId="{2A3DC6E3-C88B-EE48-AA03-0D0EB1D1B371}" srcOrd="1" destOrd="0" presId="urn:microsoft.com/office/officeart/2005/8/layout/process1"/>
    <dgm:cxn modelId="{73D13532-545C-7043-8ADC-3F8894AF4DD3}" srcId="{C28C0E58-A794-A742-B818-F2EB43E22B98}" destId="{204FAF9E-F944-B24A-BF33-A48E598FF4B9}" srcOrd="1" destOrd="0" parTransId="{BB7EFCA2-5063-E643-ADE0-C62F29737EBD}" sibTransId="{41285E2E-8772-E94D-9BBC-A6669529DC23}"/>
    <dgm:cxn modelId="{01019C2F-7D62-CE46-80D2-49A0090738BB}" type="presOf" srcId="{BD3929BD-871F-7D44-886A-7A884D0B28AC}" destId="{B00240AA-99AC-8449-AEEB-496A19EBF140}" srcOrd="0" destOrd="0" presId="urn:microsoft.com/office/officeart/2005/8/layout/process1"/>
    <dgm:cxn modelId="{190B9290-F689-2C49-ACD9-68D2A408A1BA}" srcId="{C28C0E58-A794-A742-B818-F2EB43E22B98}" destId="{7AFE6060-90D8-874A-82B5-8087511AA47C}" srcOrd="2" destOrd="0" parTransId="{A302D415-B3D5-534F-B92B-A821C21CFFB6}" sibTransId="{E07020B2-1979-5141-B434-D3A14E069317}"/>
    <dgm:cxn modelId="{32CB2A38-FE8F-1443-8ED3-232262EDD55D}" type="presParOf" srcId="{CAD02C7A-0C9B-7C4B-80E8-88A55E1A2989}" destId="{B00240AA-99AC-8449-AEEB-496A19EBF140}" srcOrd="0" destOrd="0" presId="urn:microsoft.com/office/officeart/2005/8/layout/process1"/>
    <dgm:cxn modelId="{DBE7AD15-EC53-F046-AD42-52FFACA79C06}" type="presParOf" srcId="{CAD02C7A-0C9B-7C4B-80E8-88A55E1A2989}" destId="{988F4802-8D0E-9D43-926F-BD67B43EB2E4}" srcOrd="1" destOrd="0" presId="urn:microsoft.com/office/officeart/2005/8/layout/process1"/>
    <dgm:cxn modelId="{168D4803-031E-FE4D-8B21-DE43B59E49C1}" type="presParOf" srcId="{988F4802-8D0E-9D43-926F-BD67B43EB2E4}" destId="{9634F58A-CBDF-4D4E-A60E-0466FBFC914E}" srcOrd="0" destOrd="0" presId="urn:microsoft.com/office/officeart/2005/8/layout/process1"/>
    <dgm:cxn modelId="{8DBA0E25-CEFB-614F-8BA9-5214FBADF5F2}" type="presParOf" srcId="{CAD02C7A-0C9B-7C4B-80E8-88A55E1A2989}" destId="{CDEFF552-6B2D-A54D-97F0-C9C384DFEE10}" srcOrd="2" destOrd="0" presId="urn:microsoft.com/office/officeart/2005/8/layout/process1"/>
    <dgm:cxn modelId="{A5926F60-2B36-AC46-971C-9EB575167D3B}" type="presParOf" srcId="{CAD02C7A-0C9B-7C4B-80E8-88A55E1A2989}" destId="{E666A205-87D5-CE45-9DBD-17CF4DB84B91}" srcOrd="3" destOrd="0" presId="urn:microsoft.com/office/officeart/2005/8/layout/process1"/>
    <dgm:cxn modelId="{10B38936-7D3F-E64C-9E62-E27CA8C9FA25}" type="presParOf" srcId="{E666A205-87D5-CE45-9DBD-17CF4DB84B91}" destId="{2A3DC6E3-C88B-EE48-AA03-0D0EB1D1B371}" srcOrd="0" destOrd="0" presId="urn:microsoft.com/office/officeart/2005/8/layout/process1"/>
    <dgm:cxn modelId="{8031596B-E28D-C647-9B91-706D42A5AB48}" type="presParOf" srcId="{CAD02C7A-0C9B-7C4B-80E8-88A55E1A2989}" destId="{EC039311-69DE-934B-8447-227CB71F2810}" srcOrd="4" destOrd="0" presId="urn:microsoft.com/office/officeart/2005/8/layout/process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0240AA-99AC-8449-AEEB-496A19EBF140}">
      <dsp:nvSpPr>
        <dsp:cNvPr id="0" name=""/>
        <dsp:cNvSpPr/>
      </dsp:nvSpPr>
      <dsp:spPr>
        <a:xfrm>
          <a:off x="5357" y="649997"/>
          <a:ext cx="1601390" cy="1732129"/>
        </a:xfrm>
        <a:prstGeom prst="roundRect">
          <a:avLst>
            <a:gd name="adj" fmla="val 10000"/>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a-DK" sz="2400" b="1" kern="1200" noProof="0" dirty="0" smtClean="0"/>
            <a:t>8,6 mio. </a:t>
          </a:r>
          <a:r>
            <a:rPr lang="da-DK" sz="1800" kern="1200" noProof="0" dirty="0" smtClean="0"/>
            <a:t>mennesker har brug for humanitær hjælp</a:t>
          </a:r>
          <a:endParaRPr lang="da-DK" sz="1800" kern="1200" noProof="0" dirty="0"/>
        </a:p>
      </dsp:txBody>
      <dsp:txXfrm>
        <a:off x="5357" y="649997"/>
        <a:ext cx="1601390" cy="1732129"/>
      </dsp:txXfrm>
    </dsp:sp>
    <dsp:sp modelId="{988F4802-8D0E-9D43-926F-BD67B43EB2E4}">
      <dsp:nvSpPr>
        <dsp:cNvPr id="0" name=""/>
        <dsp:cNvSpPr/>
      </dsp:nvSpPr>
      <dsp:spPr>
        <a:xfrm>
          <a:off x="1766887" y="1317490"/>
          <a:ext cx="339494" cy="397144"/>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da-DK" sz="1700" kern="1200" noProof="0"/>
        </a:p>
      </dsp:txBody>
      <dsp:txXfrm>
        <a:off x="1766887" y="1317490"/>
        <a:ext cx="339494" cy="397144"/>
      </dsp:txXfrm>
    </dsp:sp>
    <dsp:sp modelId="{CDEFF552-6B2D-A54D-97F0-C9C384DFEE10}">
      <dsp:nvSpPr>
        <dsp:cNvPr id="0" name=""/>
        <dsp:cNvSpPr/>
      </dsp:nvSpPr>
      <dsp:spPr>
        <a:xfrm>
          <a:off x="2247304" y="649997"/>
          <a:ext cx="1601390" cy="1732129"/>
        </a:xfrm>
        <a:prstGeom prst="roundRect">
          <a:avLst>
            <a:gd name="adj" fmla="val 10000"/>
          </a:avLst>
        </a:prstGeom>
        <a:gradFill rotWithShape="1">
          <a:gsLst>
            <a:gs pos="0">
              <a:schemeClr val="accent4">
                <a:tint val="100000"/>
                <a:shade val="100000"/>
                <a:satMod val="130000"/>
              </a:schemeClr>
            </a:gs>
            <a:gs pos="100000">
              <a:schemeClr val="accent4">
                <a:tint val="50000"/>
                <a:shade val="100000"/>
                <a:satMod val="350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a-DK" sz="2400" b="1" kern="1200" noProof="0" smtClean="0"/>
            <a:t>3,2 mio. </a:t>
          </a:r>
          <a:r>
            <a:rPr lang="da-DK" sz="1800" kern="1200" noProof="0" smtClean="0"/>
            <a:t>Irakere er internt fordrevne</a:t>
          </a:r>
          <a:endParaRPr lang="da-DK" sz="1800" kern="1200" noProof="0"/>
        </a:p>
      </dsp:txBody>
      <dsp:txXfrm>
        <a:off x="2247304" y="649997"/>
        <a:ext cx="1601390" cy="1732129"/>
      </dsp:txXfrm>
    </dsp:sp>
    <dsp:sp modelId="{E666A205-87D5-CE45-9DBD-17CF4DB84B91}">
      <dsp:nvSpPr>
        <dsp:cNvPr id="0" name=""/>
        <dsp:cNvSpPr/>
      </dsp:nvSpPr>
      <dsp:spPr>
        <a:xfrm>
          <a:off x="4008834" y="1317490"/>
          <a:ext cx="339494" cy="397144"/>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da-DK" sz="1700" kern="1200" noProof="0"/>
        </a:p>
      </dsp:txBody>
      <dsp:txXfrm>
        <a:off x="4008834" y="1317490"/>
        <a:ext cx="339494" cy="397144"/>
      </dsp:txXfrm>
    </dsp:sp>
    <dsp:sp modelId="{EC039311-69DE-934B-8447-227CB71F2810}">
      <dsp:nvSpPr>
        <dsp:cNvPr id="0" name=""/>
        <dsp:cNvSpPr/>
      </dsp:nvSpPr>
      <dsp:spPr>
        <a:xfrm>
          <a:off x="4489251" y="649997"/>
          <a:ext cx="1601390" cy="1732129"/>
        </a:xfrm>
        <a:prstGeom prst="roundRect">
          <a:avLst>
            <a:gd name="adj" fmla="val 10000"/>
          </a:avLst>
        </a:prstGeom>
        <a:gradFill rotWithShape="1">
          <a:gsLst>
            <a:gs pos="0">
              <a:schemeClr val="accent6">
                <a:tint val="100000"/>
                <a:shade val="100000"/>
                <a:satMod val="130000"/>
              </a:schemeClr>
            </a:gs>
            <a:gs pos="100000">
              <a:schemeClr val="accent6">
                <a:tint val="50000"/>
                <a:shade val="100000"/>
                <a:satMod val="350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a-DK" sz="2400" b="1" kern="1200" noProof="0" smtClean="0"/>
            <a:t>+250,000 </a:t>
          </a:r>
          <a:r>
            <a:rPr lang="da-DK" sz="2000" kern="1200" noProof="0" smtClean="0"/>
            <a:t>Syriske flygtninge har søgt tilflugt i Irak</a:t>
          </a:r>
          <a:endParaRPr lang="da-DK" sz="2000" kern="1200" noProof="0"/>
        </a:p>
      </dsp:txBody>
      <dsp:txXfrm>
        <a:off x="4489251" y="649997"/>
        <a:ext cx="1601390" cy="173212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581D7D-6D6D-9343-A008-889DE3C995D8}" type="datetimeFigureOut">
              <a:rPr lang="da-DK" smtClean="0"/>
              <a:pPr/>
              <a:t>19-10-2015</a:t>
            </a:fld>
            <a:endParaRPr lang="en-GB"/>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556C9F-5A1C-F34E-9D03-EBF3EEB5256B}" type="slidenum">
              <a:rPr lang="en-GB" smtClean="0"/>
              <a:pPr/>
              <a:t>‹nr.›</a:t>
            </a:fld>
            <a:endParaRPr lang="en-GB"/>
          </a:p>
        </p:txBody>
      </p:sp>
    </p:spTree>
    <p:extLst>
      <p:ext uri="{BB962C8B-B14F-4D97-AF65-F5344CB8AC3E}">
        <p14:creationId xmlns:p14="http://schemas.microsoft.com/office/powerpoint/2010/main" xmlns="" val="39279924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da.wikipedia.org/wiki/Kurder" TargetMode="External"/><Relationship Id="rId3" Type="http://schemas.openxmlformats.org/officeDocument/2006/relationships/hyperlink" Target="https://da.wikipedia.org/wiki/Tyrkiet" TargetMode="External"/><Relationship Id="rId7" Type="http://schemas.openxmlformats.org/officeDocument/2006/relationships/hyperlink" Target="https://da.wikipedia.org/wiki/Armenien"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da.wikipedia.org/wiki/Syrien" TargetMode="External"/><Relationship Id="rId5" Type="http://schemas.openxmlformats.org/officeDocument/2006/relationships/hyperlink" Target="https://da.wikipedia.org/wiki/Iran" TargetMode="External"/><Relationship Id="rId4" Type="http://schemas.openxmlformats.org/officeDocument/2006/relationships/hyperlink" Target="https://da.wikipedia.org/wiki/Irak"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noProof="0" dirty="0" smtClean="0"/>
              <a:t>Det er ca. 3.200 km i fugleflugt og godt og vel 4.500 km i bil.</a:t>
            </a:r>
            <a:endParaRPr lang="da-DK" noProof="0" dirty="0"/>
          </a:p>
        </p:txBody>
      </p:sp>
      <p:sp>
        <p:nvSpPr>
          <p:cNvPr id="4" name="Pladsholder til diasnummer 3"/>
          <p:cNvSpPr>
            <a:spLocks noGrp="1"/>
          </p:cNvSpPr>
          <p:nvPr>
            <p:ph type="sldNum" sz="quarter" idx="10"/>
          </p:nvPr>
        </p:nvSpPr>
        <p:spPr/>
        <p:txBody>
          <a:bodyPr/>
          <a:lstStyle/>
          <a:p>
            <a:fld id="{75556C9F-5A1C-F34E-9D03-EBF3EEB5256B}" type="slidenum">
              <a:rPr lang="en-GB" smtClean="0"/>
              <a:pPr/>
              <a:t>1</a:t>
            </a:fld>
            <a:endParaRPr lang="en-GB"/>
          </a:p>
        </p:txBody>
      </p:sp>
    </p:spTree>
    <p:extLst>
      <p:ext uri="{BB962C8B-B14F-4D97-AF65-F5344CB8AC3E}">
        <p14:creationId xmlns:p14="http://schemas.microsoft.com/office/powerpoint/2010/main" xmlns="" val="1445405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noProof="0" dirty="0"/>
          </a:p>
        </p:txBody>
      </p:sp>
      <p:sp>
        <p:nvSpPr>
          <p:cNvPr id="4" name="Pladsholder til diasnummer 3"/>
          <p:cNvSpPr>
            <a:spLocks noGrp="1"/>
          </p:cNvSpPr>
          <p:nvPr>
            <p:ph type="sldNum" sz="quarter" idx="10"/>
          </p:nvPr>
        </p:nvSpPr>
        <p:spPr/>
        <p:txBody>
          <a:bodyPr/>
          <a:lstStyle/>
          <a:p>
            <a:fld id="{75556C9F-5A1C-F34E-9D03-EBF3EEB5256B}" type="slidenum">
              <a:rPr lang="en-GB" smtClean="0"/>
              <a:pPr/>
              <a:t>10</a:t>
            </a:fld>
            <a:endParaRPr lang="en-GB"/>
          </a:p>
        </p:txBody>
      </p:sp>
    </p:spTree>
    <p:extLst>
      <p:ext uri="{BB962C8B-B14F-4D97-AF65-F5344CB8AC3E}">
        <p14:creationId xmlns:p14="http://schemas.microsoft.com/office/powerpoint/2010/main" xmlns="" val="1445405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noProof="0" dirty="0"/>
          </a:p>
        </p:txBody>
      </p:sp>
      <p:sp>
        <p:nvSpPr>
          <p:cNvPr id="4" name="Pladsholder til diasnummer 3"/>
          <p:cNvSpPr>
            <a:spLocks noGrp="1"/>
          </p:cNvSpPr>
          <p:nvPr>
            <p:ph type="sldNum" sz="quarter" idx="10"/>
          </p:nvPr>
        </p:nvSpPr>
        <p:spPr/>
        <p:txBody>
          <a:bodyPr/>
          <a:lstStyle/>
          <a:p>
            <a:fld id="{75556C9F-5A1C-F34E-9D03-EBF3EEB5256B}" type="slidenum">
              <a:rPr lang="en-GB" smtClean="0"/>
              <a:pPr/>
              <a:t>11</a:t>
            </a:fld>
            <a:endParaRPr lang="en-GB"/>
          </a:p>
        </p:txBody>
      </p:sp>
    </p:spTree>
    <p:extLst>
      <p:ext uri="{BB962C8B-B14F-4D97-AF65-F5344CB8AC3E}">
        <p14:creationId xmlns:p14="http://schemas.microsoft.com/office/powerpoint/2010/main" xmlns="" val="1445405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noProof="0" dirty="0"/>
          </a:p>
        </p:txBody>
      </p:sp>
      <p:sp>
        <p:nvSpPr>
          <p:cNvPr id="4" name="Pladsholder til diasnummer 3"/>
          <p:cNvSpPr>
            <a:spLocks noGrp="1"/>
          </p:cNvSpPr>
          <p:nvPr>
            <p:ph type="sldNum" sz="quarter" idx="10"/>
          </p:nvPr>
        </p:nvSpPr>
        <p:spPr/>
        <p:txBody>
          <a:bodyPr/>
          <a:lstStyle/>
          <a:p>
            <a:fld id="{75556C9F-5A1C-F34E-9D03-EBF3EEB5256B}" type="slidenum">
              <a:rPr lang="en-GB" smtClean="0"/>
              <a:pPr/>
              <a:t>12</a:t>
            </a:fld>
            <a:endParaRPr lang="en-GB"/>
          </a:p>
        </p:txBody>
      </p:sp>
    </p:spTree>
    <p:extLst>
      <p:ext uri="{BB962C8B-B14F-4D97-AF65-F5344CB8AC3E}">
        <p14:creationId xmlns:p14="http://schemas.microsoft.com/office/powerpoint/2010/main" xmlns="" val="1445405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noProof="0" dirty="0"/>
          </a:p>
        </p:txBody>
      </p:sp>
      <p:sp>
        <p:nvSpPr>
          <p:cNvPr id="4" name="Pladsholder til diasnummer 3"/>
          <p:cNvSpPr>
            <a:spLocks noGrp="1"/>
          </p:cNvSpPr>
          <p:nvPr>
            <p:ph type="sldNum" sz="quarter" idx="10"/>
          </p:nvPr>
        </p:nvSpPr>
        <p:spPr/>
        <p:txBody>
          <a:bodyPr/>
          <a:lstStyle/>
          <a:p>
            <a:fld id="{75556C9F-5A1C-F34E-9D03-EBF3EEB5256B}" type="slidenum">
              <a:rPr lang="en-GB" smtClean="0"/>
              <a:pPr/>
              <a:t>13</a:t>
            </a:fld>
            <a:endParaRPr lang="en-GB"/>
          </a:p>
        </p:txBody>
      </p:sp>
    </p:spTree>
    <p:extLst>
      <p:ext uri="{BB962C8B-B14F-4D97-AF65-F5344CB8AC3E}">
        <p14:creationId xmlns:p14="http://schemas.microsoft.com/office/powerpoint/2010/main" xmlns="" val="1445405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noProof="0" dirty="0"/>
          </a:p>
        </p:txBody>
      </p:sp>
      <p:sp>
        <p:nvSpPr>
          <p:cNvPr id="4" name="Pladsholder til diasnummer 3"/>
          <p:cNvSpPr>
            <a:spLocks noGrp="1"/>
          </p:cNvSpPr>
          <p:nvPr>
            <p:ph type="sldNum" sz="quarter" idx="10"/>
          </p:nvPr>
        </p:nvSpPr>
        <p:spPr/>
        <p:txBody>
          <a:bodyPr/>
          <a:lstStyle/>
          <a:p>
            <a:fld id="{75556C9F-5A1C-F34E-9D03-EBF3EEB5256B}" type="slidenum">
              <a:rPr lang="en-GB" smtClean="0"/>
              <a:pPr/>
              <a:t>14</a:t>
            </a:fld>
            <a:endParaRPr lang="en-GB"/>
          </a:p>
        </p:txBody>
      </p:sp>
    </p:spTree>
    <p:extLst>
      <p:ext uri="{BB962C8B-B14F-4D97-AF65-F5344CB8AC3E}">
        <p14:creationId xmlns:p14="http://schemas.microsoft.com/office/powerpoint/2010/main" xmlns="" val="1445405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noProof="0" dirty="0"/>
          </a:p>
        </p:txBody>
      </p:sp>
      <p:sp>
        <p:nvSpPr>
          <p:cNvPr id="4" name="Pladsholder til diasnummer 3"/>
          <p:cNvSpPr>
            <a:spLocks noGrp="1"/>
          </p:cNvSpPr>
          <p:nvPr>
            <p:ph type="sldNum" sz="quarter" idx="10"/>
          </p:nvPr>
        </p:nvSpPr>
        <p:spPr/>
        <p:txBody>
          <a:bodyPr/>
          <a:lstStyle/>
          <a:p>
            <a:fld id="{75556C9F-5A1C-F34E-9D03-EBF3EEB5256B}" type="slidenum">
              <a:rPr lang="en-GB" smtClean="0"/>
              <a:pPr/>
              <a:t>15</a:t>
            </a:fld>
            <a:endParaRPr lang="en-GB"/>
          </a:p>
        </p:txBody>
      </p:sp>
    </p:spTree>
    <p:extLst>
      <p:ext uri="{BB962C8B-B14F-4D97-AF65-F5344CB8AC3E}">
        <p14:creationId xmlns:p14="http://schemas.microsoft.com/office/powerpoint/2010/main" xmlns="" val="1445405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noProof="0" dirty="0"/>
          </a:p>
        </p:txBody>
      </p:sp>
      <p:sp>
        <p:nvSpPr>
          <p:cNvPr id="4" name="Pladsholder til diasnummer 3"/>
          <p:cNvSpPr>
            <a:spLocks noGrp="1"/>
          </p:cNvSpPr>
          <p:nvPr>
            <p:ph type="sldNum" sz="quarter" idx="10"/>
          </p:nvPr>
        </p:nvSpPr>
        <p:spPr/>
        <p:txBody>
          <a:bodyPr/>
          <a:lstStyle/>
          <a:p>
            <a:fld id="{75556C9F-5A1C-F34E-9D03-EBF3EEB5256B}" type="slidenum">
              <a:rPr lang="en-GB" smtClean="0"/>
              <a:pPr/>
              <a:t>16</a:t>
            </a:fld>
            <a:endParaRPr lang="en-GB"/>
          </a:p>
        </p:txBody>
      </p:sp>
    </p:spTree>
    <p:extLst>
      <p:ext uri="{BB962C8B-B14F-4D97-AF65-F5344CB8AC3E}">
        <p14:creationId xmlns:p14="http://schemas.microsoft.com/office/powerpoint/2010/main" xmlns="" val="1445405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noProof="0" dirty="0"/>
          </a:p>
        </p:txBody>
      </p:sp>
      <p:sp>
        <p:nvSpPr>
          <p:cNvPr id="4" name="Pladsholder til diasnummer 3"/>
          <p:cNvSpPr>
            <a:spLocks noGrp="1"/>
          </p:cNvSpPr>
          <p:nvPr>
            <p:ph type="sldNum" sz="quarter" idx="10"/>
          </p:nvPr>
        </p:nvSpPr>
        <p:spPr/>
        <p:txBody>
          <a:bodyPr/>
          <a:lstStyle/>
          <a:p>
            <a:fld id="{75556C9F-5A1C-F34E-9D03-EBF3EEB5256B}" type="slidenum">
              <a:rPr lang="en-GB" smtClean="0"/>
              <a:pPr/>
              <a:t>17</a:t>
            </a:fld>
            <a:endParaRPr lang="en-GB"/>
          </a:p>
        </p:txBody>
      </p:sp>
    </p:spTree>
    <p:extLst>
      <p:ext uri="{BB962C8B-B14F-4D97-AF65-F5344CB8AC3E}">
        <p14:creationId xmlns:p14="http://schemas.microsoft.com/office/powerpoint/2010/main" xmlns="" val="1445405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a-DK" baseline="0" noProof="0" dirty="0" smtClean="0"/>
              <a:t>For præcis en uge siden kom jeg hjem efter at have tilbragt et par uger i </a:t>
            </a:r>
            <a:r>
              <a:rPr lang="da-DK" baseline="0" noProof="0" dirty="0" err="1" smtClean="0"/>
              <a:t>Erbil</a:t>
            </a:r>
            <a:r>
              <a:rPr lang="da-DK" baseline="0" noProof="0" dirty="0" smtClean="0"/>
              <a:t> og </a:t>
            </a:r>
            <a:r>
              <a:rPr lang="da-DK" baseline="0" noProof="0" dirty="0" err="1" smtClean="0"/>
              <a:t>Duhok</a:t>
            </a:r>
            <a:r>
              <a:rPr lang="da-DK" baseline="0" noProof="0" dirty="0" smtClean="0"/>
              <a:t> (som er en del af det kurdiske selvstyre i Nordirak), og jeg vil med afsæt i den tur forsøge at give et indblik i hvad det er for en kontekst vi arbejder i og komme med nogle helt konkrete eksempler på, hvad vi Dansk Flygtningehjælp laver i Irak. Jeg vil særligt fokusere på området omkring </a:t>
            </a:r>
            <a:r>
              <a:rPr lang="da-DK" baseline="0" noProof="0" dirty="0" err="1" smtClean="0"/>
              <a:t>Erbil</a:t>
            </a:r>
            <a:r>
              <a:rPr lang="da-DK" baseline="0" noProof="0" dirty="0" smtClean="0"/>
              <a:t>, som ligesom er ”hovedstaden” i det kurdiske selvstyre, og så området omkring </a:t>
            </a:r>
            <a:r>
              <a:rPr lang="da-DK" baseline="0" noProof="0" dirty="0" err="1" smtClean="0"/>
              <a:t>Mosul</a:t>
            </a:r>
            <a:r>
              <a:rPr lang="da-DK" baseline="0" noProof="0" dirty="0" smtClean="0"/>
              <a:t>, som var Iraks andenstørste by (efter Baghdad) og blev indtaget af Islamisk Stat i juni 2014, hvilket har drevet mange mennesker på flugt.</a:t>
            </a:r>
          </a:p>
        </p:txBody>
      </p:sp>
      <p:sp>
        <p:nvSpPr>
          <p:cNvPr id="4" name="Pladsholder til diasnummer 3"/>
          <p:cNvSpPr>
            <a:spLocks noGrp="1"/>
          </p:cNvSpPr>
          <p:nvPr>
            <p:ph type="sldNum" sz="quarter" idx="10"/>
          </p:nvPr>
        </p:nvSpPr>
        <p:spPr/>
        <p:txBody>
          <a:bodyPr/>
          <a:lstStyle/>
          <a:p>
            <a:fld id="{75556C9F-5A1C-F34E-9D03-EBF3EEB5256B}" type="slidenum">
              <a:rPr lang="en-GB" smtClean="0"/>
              <a:pPr/>
              <a:t>2</a:t>
            </a:fld>
            <a:endParaRPr lang="en-GB"/>
          </a:p>
        </p:txBody>
      </p:sp>
    </p:spTree>
    <p:extLst>
      <p:ext uri="{BB962C8B-B14F-4D97-AF65-F5344CB8AC3E}">
        <p14:creationId xmlns:p14="http://schemas.microsoft.com/office/powerpoint/2010/main" xmlns="" val="1445405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noProof="0" dirty="0" smtClean="0"/>
              <a:t>Ifølge de seneste tal, jeg har fundet frem til, så har Irak en befolkning på ca. 37 mio. mennesker (det er omtrent ligeså mange mennesker som i Polen) og landareal svarende ca. til Sverige. </a:t>
            </a:r>
          </a:p>
          <a:p>
            <a:endParaRPr lang="da-DK" baseline="0" noProof="0" dirty="0" smtClean="0"/>
          </a:p>
          <a:p>
            <a:r>
              <a:rPr lang="da-DK" baseline="0" noProof="0" dirty="0" smtClean="0"/>
              <a:t>Den etniske sammensætning består af 75%-80% arabere og 15%-20% kurdere, hvilket igennem Iraks historie har været en væsentlig årsag konflikt, særligt i kombination med den religiøse sammensætning, hvor ca. 60%-65% er </a:t>
            </a:r>
            <a:r>
              <a:rPr lang="da-DK" baseline="0" noProof="0" dirty="0" err="1" smtClean="0"/>
              <a:t>Shia</a:t>
            </a:r>
            <a:r>
              <a:rPr lang="da-DK" baseline="0" noProof="0" dirty="0" smtClean="0"/>
              <a:t> muslimer og mellem 32%-37% er </a:t>
            </a:r>
            <a:r>
              <a:rPr lang="da-DK" baseline="0" noProof="0" dirty="0" err="1" smtClean="0"/>
              <a:t>Sunni</a:t>
            </a:r>
            <a:r>
              <a:rPr lang="da-DK" baseline="0" noProof="0" dirty="0" smtClean="0"/>
              <a:t>. Iraks BNP per indbygger – som er en grov indikator for det gennemsnitlige indkomstniveau blandt befolkningen, der så kan sammenlignes med andre landes befolkninger – er på ca. $14.600, hvilket betyder at den gennemsnitlige Iraker faktisk er lidt mere velhavende end den gennemsnitlige kineser, serber eller en sydafrikaner ifølge 2014-tal.</a:t>
            </a:r>
          </a:p>
          <a:p>
            <a:endParaRPr lang="da-DK" baseline="0" noProof="0" dirty="0" smtClean="0"/>
          </a:p>
          <a:p>
            <a:r>
              <a:rPr lang="da-DK" baseline="0" noProof="0" dirty="0" smtClean="0"/>
              <a:t>Saddam Hussein blev væltet af pinden i 2003 efter militær indgriben. Han stod i spidsen for det såkaldte </a:t>
            </a:r>
            <a:r>
              <a:rPr lang="da-DK" baseline="0" noProof="0" dirty="0" err="1" smtClean="0"/>
              <a:t>Baath</a:t>
            </a:r>
            <a:r>
              <a:rPr lang="da-DK" baseline="0" noProof="0" dirty="0" smtClean="0"/>
              <a:t> parti, der havde siddet tungt på magten i Irak siden slutningen af 60’erne. Siden fulgte et par tumultariske år med interim og kortlivede regeringer indtil Al-Maliki kom blev premierminister i 2006. Her blev han siddende indtil sidste år, 2014, hvor han så blev tvunget af efter et massivt både internt og eksternt pres. Al-Maliki er </a:t>
            </a:r>
            <a:r>
              <a:rPr lang="da-DK" baseline="0" noProof="0" dirty="0" err="1" smtClean="0"/>
              <a:t>Shia</a:t>
            </a:r>
            <a:r>
              <a:rPr lang="da-DK" baseline="0" noProof="0" dirty="0" smtClean="0"/>
              <a:t> muslim ligesom lidt over halvdelen af den irakiske befolkning og hans regeringstid blev desværre også præget af en udtalt favorisering af </a:t>
            </a:r>
            <a:r>
              <a:rPr lang="da-DK" baseline="0" noProof="0" dirty="0" err="1" smtClean="0"/>
              <a:t>Shia</a:t>
            </a:r>
            <a:r>
              <a:rPr lang="da-DK" baseline="0" noProof="0" dirty="0" smtClean="0"/>
              <a:t>-muslimske interesser, befolkningsgrupper osv. og det har været en medvirkende faktor til det morads, vi ser nu.</a:t>
            </a:r>
          </a:p>
        </p:txBody>
      </p:sp>
      <p:sp>
        <p:nvSpPr>
          <p:cNvPr id="4" name="Pladsholder til diasnummer 3"/>
          <p:cNvSpPr>
            <a:spLocks noGrp="1"/>
          </p:cNvSpPr>
          <p:nvPr>
            <p:ph type="sldNum" sz="quarter" idx="10"/>
          </p:nvPr>
        </p:nvSpPr>
        <p:spPr/>
        <p:txBody>
          <a:bodyPr/>
          <a:lstStyle/>
          <a:p>
            <a:fld id="{75556C9F-5A1C-F34E-9D03-EBF3EEB5256B}" type="slidenum">
              <a:rPr lang="en-GB" smtClean="0"/>
              <a:pPr/>
              <a:t>3</a:t>
            </a:fld>
            <a:endParaRPr lang="en-GB"/>
          </a:p>
        </p:txBody>
      </p:sp>
    </p:spTree>
    <p:extLst>
      <p:ext uri="{BB962C8B-B14F-4D97-AF65-F5344CB8AC3E}">
        <p14:creationId xmlns:p14="http://schemas.microsoft.com/office/powerpoint/2010/main" xmlns="" val="1445405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smtClean="0">
                <a:solidFill>
                  <a:schemeClr val="tx1"/>
                </a:solidFill>
                <a:effectLst/>
                <a:latin typeface="+mn-lt"/>
                <a:ea typeface="+mn-ea"/>
                <a:cs typeface="+mn-cs"/>
              </a:rPr>
              <a:t>Kurdistan er en region i grænselandet mellem </a:t>
            </a:r>
            <a:r>
              <a:rPr lang="da-DK" sz="1200" u="none" strike="noStrike" kern="1200" dirty="0" smtClean="0">
                <a:solidFill>
                  <a:schemeClr val="tx1"/>
                </a:solidFill>
                <a:effectLst/>
                <a:latin typeface="+mn-lt"/>
                <a:ea typeface="+mn-ea"/>
                <a:cs typeface="+mn-cs"/>
                <a:hlinkClick r:id="rId3" tooltip="Tyrkiet"/>
              </a:rPr>
              <a:t>Tyrkiet</a:t>
            </a:r>
            <a:r>
              <a:rPr lang="da-DK" sz="1200" kern="1200" dirty="0" smtClean="0">
                <a:solidFill>
                  <a:schemeClr val="tx1"/>
                </a:solidFill>
                <a:effectLst/>
                <a:latin typeface="+mn-lt"/>
                <a:ea typeface="+mn-ea"/>
                <a:cs typeface="+mn-cs"/>
              </a:rPr>
              <a:t>, </a:t>
            </a:r>
            <a:r>
              <a:rPr lang="da-DK" sz="1200" u="none" strike="noStrike" kern="1200" dirty="0" smtClean="0">
                <a:solidFill>
                  <a:schemeClr val="tx1"/>
                </a:solidFill>
                <a:effectLst/>
                <a:latin typeface="+mn-lt"/>
                <a:ea typeface="+mn-ea"/>
                <a:cs typeface="+mn-cs"/>
                <a:hlinkClick r:id="rId4" tooltip="Irak"/>
              </a:rPr>
              <a:t>Irak</a:t>
            </a:r>
            <a:r>
              <a:rPr lang="da-DK" sz="1200" kern="1200" dirty="0" smtClean="0">
                <a:solidFill>
                  <a:schemeClr val="tx1"/>
                </a:solidFill>
                <a:effectLst/>
                <a:latin typeface="+mn-lt"/>
                <a:ea typeface="+mn-ea"/>
                <a:cs typeface="+mn-cs"/>
              </a:rPr>
              <a:t> og </a:t>
            </a:r>
            <a:r>
              <a:rPr lang="da-DK" sz="1200" u="none" strike="noStrike" kern="1200" dirty="0" smtClean="0">
                <a:solidFill>
                  <a:schemeClr val="tx1"/>
                </a:solidFill>
                <a:effectLst/>
                <a:latin typeface="+mn-lt"/>
                <a:ea typeface="+mn-ea"/>
                <a:cs typeface="+mn-cs"/>
                <a:hlinkClick r:id="rId5" tooltip="Iran"/>
              </a:rPr>
              <a:t>Iran</a:t>
            </a:r>
            <a:r>
              <a:rPr lang="da-DK" sz="1200" kern="1200" dirty="0" smtClean="0">
                <a:solidFill>
                  <a:schemeClr val="tx1"/>
                </a:solidFill>
                <a:effectLst/>
                <a:latin typeface="+mn-lt"/>
                <a:ea typeface="+mn-ea"/>
                <a:cs typeface="+mn-cs"/>
              </a:rPr>
              <a:t>, samt et lille hjørne af </a:t>
            </a:r>
            <a:r>
              <a:rPr lang="da-DK" sz="1200" u="none" strike="noStrike" kern="1200" dirty="0" smtClean="0">
                <a:solidFill>
                  <a:schemeClr val="tx1"/>
                </a:solidFill>
                <a:effectLst/>
                <a:latin typeface="+mn-lt"/>
                <a:ea typeface="+mn-ea"/>
                <a:cs typeface="+mn-cs"/>
                <a:hlinkClick r:id="rId6" tooltip="Syrien"/>
              </a:rPr>
              <a:t>Syrien</a:t>
            </a:r>
            <a:r>
              <a:rPr lang="da-DK" sz="1200" kern="1200" dirty="0" smtClean="0">
                <a:solidFill>
                  <a:schemeClr val="tx1"/>
                </a:solidFill>
                <a:effectLst/>
                <a:latin typeface="+mn-lt"/>
                <a:ea typeface="+mn-ea"/>
                <a:cs typeface="+mn-cs"/>
              </a:rPr>
              <a:t> og </a:t>
            </a:r>
            <a:r>
              <a:rPr lang="da-DK" sz="1200" u="none" strike="noStrike" kern="1200" dirty="0" smtClean="0">
                <a:solidFill>
                  <a:schemeClr val="tx1"/>
                </a:solidFill>
                <a:effectLst/>
                <a:latin typeface="+mn-lt"/>
                <a:ea typeface="+mn-ea"/>
                <a:cs typeface="+mn-cs"/>
                <a:hlinkClick r:id="rId7" tooltip="Armenien"/>
              </a:rPr>
              <a:t>Armenien</a:t>
            </a:r>
            <a:r>
              <a:rPr lang="da-DK"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Kurdistan i Irak udgør et selvstyre med</a:t>
            </a:r>
            <a:r>
              <a:rPr lang="da-DK" sz="1200" kern="1200" baseline="0" dirty="0" smtClean="0">
                <a:solidFill>
                  <a:schemeClr val="tx1"/>
                </a:solidFill>
                <a:effectLst/>
                <a:latin typeface="+mn-lt"/>
                <a:ea typeface="+mn-ea"/>
                <a:cs typeface="+mn-cs"/>
              </a:rPr>
              <a:t> en befolkning på omkring </a:t>
            </a:r>
            <a:r>
              <a:rPr lang="da-DK" sz="1200" kern="1200" dirty="0" smtClean="0">
                <a:solidFill>
                  <a:schemeClr val="tx1"/>
                </a:solidFill>
                <a:effectLst/>
                <a:latin typeface="+mn-lt"/>
                <a:ea typeface="+mn-ea"/>
                <a:cs typeface="+mn-cs"/>
              </a:rPr>
              <a:t>8-10 millioner mennesker. Området er hovedsageligt beboet af </a:t>
            </a:r>
            <a:r>
              <a:rPr lang="da-DK" sz="1200" u="none" strike="noStrike" kern="1200" dirty="0" smtClean="0">
                <a:solidFill>
                  <a:schemeClr val="tx1"/>
                </a:solidFill>
                <a:effectLst/>
                <a:latin typeface="+mn-lt"/>
                <a:ea typeface="+mn-ea"/>
                <a:cs typeface="+mn-cs"/>
                <a:hlinkClick r:id="rId8" tooltip="Kurder"/>
              </a:rPr>
              <a:t>kurdere</a:t>
            </a:r>
            <a:r>
              <a:rPr lang="da-DK" sz="1200" kern="1200" dirty="0" smtClean="0">
                <a:solidFill>
                  <a:schemeClr val="tx1"/>
                </a:solidFill>
                <a:effectLst/>
                <a:latin typeface="+mn-lt"/>
                <a:ea typeface="+mn-ea"/>
                <a:cs typeface="+mn-cs"/>
              </a:rPr>
              <a:t>, men også af andre folkeslag.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a:t>
            </a:r>
            <a:r>
              <a:rPr lang="da-DK" sz="1200" kern="1200" dirty="0" err="1" smtClean="0">
                <a:solidFill>
                  <a:schemeClr val="tx1"/>
                </a:solidFill>
                <a:effectLst/>
                <a:latin typeface="+mn-lt"/>
                <a:ea typeface="+mn-ea"/>
                <a:cs typeface="+mn-cs"/>
              </a:rPr>
              <a:t>amtidig</a:t>
            </a:r>
            <a:r>
              <a:rPr lang="da-DK" sz="1200" kern="1200" dirty="0" smtClean="0">
                <a:solidFill>
                  <a:schemeClr val="tx1"/>
                </a:solidFill>
                <a:effectLst/>
                <a:latin typeface="+mn-lt"/>
                <a:ea typeface="+mn-ea"/>
                <a:cs typeface="+mn-cs"/>
              </a:rPr>
              <a:t> er Kurdistan i Irak også en formel føderal del af landet Irak, som jo altså styres af en national regering med base i Baghdad. </a:t>
            </a:r>
            <a:endParaRPr lang="en-US"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Grundet dets historie – og særligt på grund af den hårdhændede behandling, som kurderne fik under Saddam Hussein – er det stadig store spændinger mellem det kurdiske selvstyre og så centralregeringen i Baghdad, ligesom de etniske spændinger mellem kurder og særligt </a:t>
            </a:r>
            <a:r>
              <a:rPr lang="da-DK" sz="1200" kern="1200" dirty="0" err="1" smtClean="0">
                <a:solidFill>
                  <a:schemeClr val="tx1"/>
                </a:solidFill>
                <a:effectLst/>
                <a:latin typeface="+mn-lt"/>
                <a:ea typeface="+mn-ea"/>
                <a:cs typeface="+mn-cs"/>
              </a:rPr>
              <a:t>Sunni</a:t>
            </a:r>
            <a:r>
              <a:rPr lang="da-DK" sz="1200" kern="1200" dirty="0" smtClean="0">
                <a:solidFill>
                  <a:schemeClr val="tx1"/>
                </a:solidFill>
                <a:effectLst/>
                <a:latin typeface="+mn-lt"/>
                <a:ea typeface="+mn-ea"/>
                <a:cs typeface="+mn-cs"/>
              </a:rPr>
              <a:t>-arabere fortsat er en kilde til konflikt og interne</a:t>
            </a:r>
            <a:r>
              <a:rPr lang="da-DK" sz="1200" kern="1200" baseline="0" dirty="0" smtClean="0">
                <a:solidFill>
                  <a:schemeClr val="tx1"/>
                </a:solidFill>
                <a:effectLst/>
                <a:latin typeface="+mn-lt"/>
                <a:ea typeface="+mn-ea"/>
                <a:cs typeface="+mn-cs"/>
              </a:rPr>
              <a:t> stridigheder, som jeg også vender lidt tilbage til.</a:t>
            </a:r>
            <a:endParaRPr lang="en-US" sz="1200" kern="1200" dirty="0" smtClean="0">
              <a:solidFill>
                <a:schemeClr val="tx1"/>
              </a:solidFill>
              <a:effectLst/>
              <a:latin typeface="+mn-lt"/>
              <a:ea typeface="+mn-ea"/>
              <a:cs typeface="+mn-cs"/>
            </a:endParaRPr>
          </a:p>
          <a:p>
            <a:endParaRPr lang="da-DK" noProof="0" dirty="0"/>
          </a:p>
        </p:txBody>
      </p:sp>
      <p:sp>
        <p:nvSpPr>
          <p:cNvPr id="4" name="Pladsholder til diasnummer 3"/>
          <p:cNvSpPr>
            <a:spLocks noGrp="1"/>
          </p:cNvSpPr>
          <p:nvPr>
            <p:ph type="sldNum" sz="quarter" idx="10"/>
          </p:nvPr>
        </p:nvSpPr>
        <p:spPr/>
        <p:txBody>
          <a:bodyPr/>
          <a:lstStyle/>
          <a:p>
            <a:fld id="{75556C9F-5A1C-F34E-9D03-EBF3EEB5256B}" type="slidenum">
              <a:rPr lang="en-GB" smtClean="0"/>
              <a:pPr/>
              <a:t>4</a:t>
            </a:fld>
            <a:endParaRPr lang="en-GB"/>
          </a:p>
        </p:txBody>
      </p:sp>
    </p:spTree>
    <p:extLst>
      <p:ext uri="{BB962C8B-B14F-4D97-AF65-F5344CB8AC3E}">
        <p14:creationId xmlns:p14="http://schemas.microsoft.com/office/powerpoint/2010/main" xmlns="" val="1445405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smtClean="0">
                <a:solidFill>
                  <a:schemeClr val="tx1"/>
                </a:solidFill>
                <a:effectLst/>
                <a:latin typeface="+mn-lt"/>
                <a:ea typeface="+mn-ea"/>
                <a:cs typeface="+mn-cs"/>
              </a:rPr>
              <a:t>Den humanitære</a:t>
            </a:r>
            <a:r>
              <a:rPr lang="da-DK" sz="1200" kern="1200" baseline="0" dirty="0" smtClean="0">
                <a:solidFill>
                  <a:schemeClr val="tx1"/>
                </a:solidFill>
                <a:effectLst/>
                <a:latin typeface="+mn-lt"/>
                <a:ea typeface="+mn-ea"/>
                <a:cs typeface="+mn-cs"/>
              </a:rPr>
              <a:t> situation har set en voldsom forværring siden</a:t>
            </a:r>
            <a:r>
              <a:rPr lang="da-DK" sz="1200" kern="1200" dirty="0" smtClean="0">
                <a:solidFill>
                  <a:schemeClr val="tx1"/>
                </a:solidFill>
                <a:effectLst/>
                <a:latin typeface="+mn-lt"/>
                <a:ea typeface="+mn-ea"/>
                <a:cs typeface="+mn-cs"/>
              </a:rPr>
              <a:t> Juni</a:t>
            </a:r>
            <a:r>
              <a:rPr lang="da-DK" sz="1200" kern="1200" baseline="0" dirty="0" smtClean="0">
                <a:solidFill>
                  <a:schemeClr val="tx1"/>
                </a:solidFill>
                <a:effectLst/>
                <a:latin typeface="+mn-lt"/>
                <a:ea typeface="+mn-ea"/>
                <a:cs typeface="+mn-cs"/>
              </a:rPr>
              <a:t> sidste år, </a:t>
            </a:r>
            <a:r>
              <a:rPr lang="da-DK" sz="1200" kern="1200" dirty="0" smtClean="0">
                <a:solidFill>
                  <a:schemeClr val="tx1"/>
                </a:solidFill>
                <a:effectLst/>
                <a:latin typeface="+mn-lt"/>
                <a:ea typeface="+mn-ea"/>
                <a:cs typeface="+mn-cs"/>
              </a:rPr>
              <a:t>hvor det for alvor stak af,</a:t>
            </a:r>
            <a:r>
              <a:rPr lang="da-DK" sz="1200" kern="1200" baseline="0" dirty="0" smtClean="0">
                <a:solidFill>
                  <a:schemeClr val="tx1"/>
                </a:solidFill>
                <a:effectLst/>
                <a:latin typeface="+mn-lt"/>
                <a:ea typeface="+mn-ea"/>
                <a:cs typeface="+mn-cs"/>
              </a:rPr>
              <a:t> da</a:t>
            </a:r>
            <a:r>
              <a:rPr lang="da-DK" sz="1200" kern="1200" dirty="0" smtClean="0">
                <a:solidFill>
                  <a:schemeClr val="tx1"/>
                </a:solidFill>
                <a:effectLst/>
                <a:latin typeface="+mn-lt"/>
                <a:ea typeface="+mn-ea"/>
                <a:cs typeface="+mn-cs"/>
              </a:rPr>
              <a:t> Islamisk</a:t>
            </a:r>
            <a:r>
              <a:rPr lang="da-DK" sz="1200" kern="1200" baseline="0" dirty="0" smtClean="0">
                <a:solidFill>
                  <a:schemeClr val="tx1"/>
                </a:solidFill>
                <a:effectLst/>
                <a:latin typeface="+mn-lt"/>
                <a:ea typeface="+mn-ea"/>
                <a:cs typeface="+mn-cs"/>
              </a:rPr>
              <a:t> Stat (IS) sammen med andre væbnede grupper angreb og overtog byen </a:t>
            </a:r>
            <a:r>
              <a:rPr lang="da-DK" sz="1200" kern="1200" dirty="0" err="1" smtClean="0">
                <a:solidFill>
                  <a:schemeClr val="tx1"/>
                </a:solidFill>
                <a:effectLst/>
                <a:latin typeface="+mn-lt"/>
                <a:ea typeface="+mn-ea"/>
                <a:cs typeface="+mn-cs"/>
              </a:rPr>
              <a:t>Mosul</a:t>
            </a:r>
            <a:r>
              <a:rPr lang="da-DK" sz="1200" kern="1200" dirty="0" smtClean="0">
                <a:solidFill>
                  <a:schemeClr val="tx1"/>
                </a:solidFill>
                <a:effectLst/>
                <a:latin typeface="+mn-lt"/>
                <a:ea typeface="+mn-ea"/>
                <a:cs typeface="+mn-cs"/>
              </a:rPr>
              <a:t>, som altså er Iraks næstestørste by.</a:t>
            </a:r>
            <a:r>
              <a:rPr lang="da-DK" sz="1200" kern="1200" baseline="0" dirty="0" smtClean="0">
                <a:solidFill>
                  <a:schemeClr val="tx1"/>
                </a:solidFill>
                <a:effectLst/>
                <a:latin typeface="+mn-lt"/>
                <a:ea typeface="+mn-ea"/>
                <a:cs typeface="+mn-cs"/>
              </a:rPr>
              <a:t> Islamisk Stats fremgang har drevet millioner af mennesker på flugt, både fra nabolandet Syrien men også antallet af internt fordrevne irakere eksploderede, hvor folk særligt flygtede fra de større byer som </a:t>
            </a:r>
            <a:r>
              <a:rPr lang="da-DK" sz="1200" kern="1200" baseline="0" dirty="0" err="1" smtClean="0">
                <a:solidFill>
                  <a:schemeClr val="tx1"/>
                </a:solidFill>
                <a:effectLst/>
                <a:latin typeface="+mn-lt"/>
                <a:ea typeface="+mn-ea"/>
                <a:cs typeface="+mn-cs"/>
              </a:rPr>
              <a:t>Mosul</a:t>
            </a:r>
            <a:r>
              <a:rPr lang="da-DK" sz="1200" kern="1200" baseline="0" dirty="0" smtClean="0">
                <a:solidFill>
                  <a:schemeClr val="tx1"/>
                </a:solidFill>
                <a:effectLst/>
                <a:latin typeface="+mn-lt"/>
                <a:ea typeface="+mn-ea"/>
                <a:cs typeface="+mn-cs"/>
              </a:rPr>
              <a:t> og </a:t>
            </a:r>
            <a:r>
              <a:rPr lang="da-DK" sz="1200" kern="1200" baseline="0" dirty="0" err="1" smtClean="0">
                <a:solidFill>
                  <a:schemeClr val="tx1"/>
                </a:solidFill>
                <a:effectLst/>
                <a:latin typeface="+mn-lt"/>
                <a:ea typeface="+mn-ea"/>
                <a:cs typeface="+mn-cs"/>
              </a:rPr>
              <a:t>Ramadi</a:t>
            </a:r>
            <a:r>
              <a:rPr lang="da-DK" sz="1200" kern="1200" baseline="0" dirty="0" smtClean="0">
                <a:solidFill>
                  <a:schemeClr val="tx1"/>
                </a:solidFill>
                <a:effectLst/>
                <a:latin typeface="+mn-lt"/>
                <a:ea typeface="+mn-ea"/>
                <a:cs typeface="+mn-cs"/>
              </a:rPr>
              <a:t>.</a:t>
            </a:r>
            <a:endParaRPr lang="da-DK" sz="1200" kern="1200" dirty="0" smtClean="0">
              <a:solidFill>
                <a:schemeClr val="tx1"/>
              </a:solidFill>
              <a:effectLst/>
              <a:latin typeface="+mn-lt"/>
              <a:ea typeface="+mn-ea"/>
              <a:cs typeface="+mn-cs"/>
            </a:endParaRPr>
          </a:p>
          <a:p>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FN vurderer at mere end 8,5 millioner mennesker har brug</a:t>
            </a:r>
            <a:r>
              <a:rPr lang="da-DK" sz="1200" kern="1200" baseline="0" dirty="0" smtClean="0">
                <a:solidFill>
                  <a:schemeClr val="tx1"/>
                </a:solidFill>
                <a:effectLst/>
                <a:latin typeface="+mn-lt"/>
                <a:ea typeface="+mn-ea"/>
                <a:cs typeface="+mn-cs"/>
              </a:rPr>
              <a:t> for humanitær hjælp i Irak lige nu. Over 3 millioner irakere er internt fordrevet – altså flygtet fra en del af landet til en anden – og oveni dette er der mere end en kvart million syriske flygtninge, som også har søgt tilflugt i Irak. </a:t>
            </a:r>
          </a:p>
          <a:p>
            <a:endParaRPr lang="da-DK" sz="1200" kern="1200" baseline="0" dirty="0" smtClean="0">
              <a:solidFill>
                <a:schemeClr val="tx1"/>
              </a:solidFill>
              <a:effectLst/>
              <a:latin typeface="+mn-lt"/>
              <a:ea typeface="+mn-ea"/>
              <a:cs typeface="+mn-cs"/>
            </a:endParaRPr>
          </a:p>
          <a:p>
            <a:r>
              <a:rPr lang="da-DK" sz="1200" kern="1200" baseline="0" dirty="0" smtClean="0">
                <a:solidFill>
                  <a:schemeClr val="tx1"/>
                </a:solidFill>
                <a:effectLst/>
                <a:latin typeface="+mn-lt"/>
                <a:ea typeface="+mn-ea"/>
                <a:cs typeface="+mn-cs"/>
              </a:rPr>
              <a:t>250,000 syriske flygtninge er faktisk ikke voldsomt mange sammenlignet med Syriens øvrige nabolande såsom Jordan og Tyrkiet, men det vidner nok mest om, at Irak – og i særdeleshed rejsen igennem farlige, IS-kontrollerede områder - ikke er noget attraktivt alternativ til det, syrerne flygter fra i deres hjemland. </a:t>
            </a:r>
          </a:p>
          <a:p>
            <a:endParaRPr lang="da-DK" sz="1200" kern="1200" baseline="0" dirty="0" smtClean="0">
              <a:solidFill>
                <a:schemeClr val="tx1"/>
              </a:solidFill>
              <a:effectLst/>
              <a:latin typeface="+mn-lt"/>
              <a:ea typeface="+mn-ea"/>
              <a:cs typeface="+mn-cs"/>
            </a:endParaRPr>
          </a:p>
          <a:p>
            <a:r>
              <a:rPr lang="da-DK" sz="1200" b="1" kern="1200" baseline="0" dirty="0" smtClean="0">
                <a:solidFill>
                  <a:schemeClr val="tx1"/>
                </a:solidFill>
                <a:effectLst/>
                <a:latin typeface="+mn-lt"/>
                <a:ea typeface="+mn-ea"/>
                <a:cs typeface="+mn-cs"/>
              </a:rPr>
              <a:t>Beskyttelse:</a:t>
            </a:r>
            <a:r>
              <a:rPr lang="da-DK" sz="1200" kern="1200" baseline="0" dirty="0" smtClean="0">
                <a:solidFill>
                  <a:schemeClr val="tx1"/>
                </a:solidFill>
                <a:effectLst/>
                <a:latin typeface="+mn-lt"/>
                <a:ea typeface="+mn-ea"/>
                <a:cs typeface="+mn-cs"/>
              </a:rPr>
              <a:t> Fra vold og overgreb – særligt kvinder og børn er udsatte. Rådgivning og juridisk vejledning ift. hvad man som internt fordrevet eller flygtninge kan få af hjælp, når man har revet teltpælene op og flygtet til et nyt sted. Chikanering og udnyttelse af politiet og andre i en magtposition. Psykosocial support og psykologhjælp til at bearbejde og håndtere traumatiske oplevelser. </a:t>
            </a:r>
          </a:p>
          <a:p>
            <a:endParaRPr lang="da-DK" sz="1200" kern="1200" baseline="0" dirty="0" smtClean="0">
              <a:solidFill>
                <a:schemeClr val="tx1"/>
              </a:solidFill>
              <a:effectLst/>
              <a:latin typeface="+mn-lt"/>
              <a:ea typeface="+mn-ea"/>
              <a:cs typeface="+mn-cs"/>
            </a:endParaRPr>
          </a:p>
          <a:p>
            <a:r>
              <a:rPr lang="da-DK" sz="1200" b="1" kern="1200" baseline="0" dirty="0" smtClean="0">
                <a:solidFill>
                  <a:schemeClr val="tx1"/>
                </a:solidFill>
                <a:effectLst/>
                <a:latin typeface="+mn-lt"/>
                <a:ea typeface="+mn-ea"/>
                <a:cs typeface="+mn-cs"/>
              </a:rPr>
              <a:t>WASH:</a:t>
            </a:r>
            <a:r>
              <a:rPr lang="da-DK" sz="1200" kern="1200" baseline="0" dirty="0" smtClean="0">
                <a:solidFill>
                  <a:schemeClr val="tx1"/>
                </a:solidFill>
                <a:effectLst/>
                <a:latin typeface="+mn-lt"/>
                <a:ea typeface="+mn-ea"/>
                <a:cs typeface="+mn-cs"/>
              </a:rPr>
              <a:t> Store grupper af mennesker har søgt tilflugt til områder, hvis infrastruktur ikke er gearet til at kunne sørge for der er nok vand, toiletter og sanitære faciliteter til så mange mennesker. De ekstreme temperaturer, som rammer Irak om sommeren, gør selvsagt kun behovet for vand større. Eksempelvis i de kurdiske områder, hvor op mod en fjerdedel af befolkningen er internt fordrevne eller syriske flygtninge – og det er jo vel at mærke rent befolkningstilvækst.</a:t>
            </a:r>
          </a:p>
          <a:p>
            <a:endParaRPr lang="da-DK" sz="1200" kern="1200" baseline="0" dirty="0" smtClean="0">
              <a:solidFill>
                <a:schemeClr val="tx1"/>
              </a:solidFill>
              <a:effectLst/>
              <a:latin typeface="+mn-lt"/>
              <a:ea typeface="+mn-ea"/>
              <a:cs typeface="+mn-cs"/>
            </a:endParaRPr>
          </a:p>
          <a:p>
            <a:r>
              <a:rPr lang="da-DK" sz="1200" b="1" kern="1200" baseline="0" dirty="0" smtClean="0">
                <a:solidFill>
                  <a:schemeClr val="tx1"/>
                </a:solidFill>
                <a:effectLst/>
                <a:latin typeface="+mn-lt"/>
                <a:ea typeface="+mn-ea"/>
                <a:cs typeface="+mn-cs"/>
              </a:rPr>
              <a:t>Sundhed:</a:t>
            </a:r>
            <a:r>
              <a:rPr lang="da-DK" sz="1200" kern="1200" baseline="0" dirty="0" smtClean="0">
                <a:solidFill>
                  <a:schemeClr val="tx1"/>
                </a:solidFill>
                <a:effectLst/>
                <a:latin typeface="+mn-lt"/>
                <a:ea typeface="+mn-ea"/>
                <a:cs typeface="+mn-cs"/>
              </a:rPr>
              <a:t> Mere eller mindre det samme. Sundhedssystemet var i forvejen ikke verdensklasse, og nu er der mange steder bare endnu mere efterspørgsel og underbemanding på hospitaler, klinikker osv. Samtidig koster det typisk penge og langt fra alle, der er på flugt, har penge til at betale for selv de mest nødvendige sundhedsydelser.</a:t>
            </a:r>
          </a:p>
        </p:txBody>
      </p:sp>
      <p:sp>
        <p:nvSpPr>
          <p:cNvPr id="4" name="Pladsholder til diasnummer 3"/>
          <p:cNvSpPr>
            <a:spLocks noGrp="1"/>
          </p:cNvSpPr>
          <p:nvPr>
            <p:ph type="sldNum" sz="quarter" idx="10"/>
          </p:nvPr>
        </p:nvSpPr>
        <p:spPr/>
        <p:txBody>
          <a:bodyPr/>
          <a:lstStyle/>
          <a:p>
            <a:fld id="{75556C9F-5A1C-F34E-9D03-EBF3EEB5256B}" type="slidenum">
              <a:rPr lang="en-GB" smtClean="0"/>
              <a:pPr/>
              <a:t>5</a:t>
            </a:fld>
            <a:endParaRPr lang="en-GB"/>
          </a:p>
        </p:txBody>
      </p:sp>
    </p:spTree>
    <p:extLst>
      <p:ext uri="{BB962C8B-B14F-4D97-AF65-F5344CB8AC3E}">
        <p14:creationId xmlns:p14="http://schemas.microsoft.com/office/powerpoint/2010/main" xmlns="" val="1445405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noProof="0" dirty="0"/>
          </a:p>
        </p:txBody>
      </p:sp>
      <p:sp>
        <p:nvSpPr>
          <p:cNvPr id="4" name="Pladsholder til diasnummer 3"/>
          <p:cNvSpPr>
            <a:spLocks noGrp="1"/>
          </p:cNvSpPr>
          <p:nvPr>
            <p:ph type="sldNum" sz="quarter" idx="10"/>
          </p:nvPr>
        </p:nvSpPr>
        <p:spPr/>
        <p:txBody>
          <a:bodyPr/>
          <a:lstStyle/>
          <a:p>
            <a:fld id="{75556C9F-5A1C-F34E-9D03-EBF3EEB5256B}" type="slidenum">
              <a:rPr lang="en-GB" smtClean="0"/>
              <a:pPr/>
              <a:t>6</a:t>
            </a:fld>
            <a:endParaRPr lang="en-GB"/>
          </a:p>
        </p:txBody>
      </p:sp>
    </p:spTree>
    <p:extLst>
      <p:ext uri="{BB962C8B-B14F-4D97-AF65-F5344CB8AC3E}">
        <p14:creationId xmlns:p14="http://schemas.microsoft.com/office/powerpoint/2010/main" xmlns="" val="1445405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noProof="0" dirty="0" smtClean="0"/>
              <a:t>Dette er en oversigt over alle de større</a:t>
            </a:r>
            <a:r>
              <a:rPr lang="da-DK" baseline="0" noProof="0" dirty="0" smtClean="0"/>
              <a:t> lejre for flygtninge i det nordlige Irak. Dem med gult er dem, som huser syriske flygtninge, hvilket er den primære flygtningegruppe i Irak. Disse lejre ”drives” formelt set af de kurdiske myndigheder, primært ”</a:t>
            </a:r>
            <a:r>
              <a:rPr lang="da-DK" baseline="0" noProof="0" dirty="0" err="1" smtClean="0"/>
              <a:t>Erbil</a:t>
            </a:r>
            <a:r>
              <a:rPr lang="da-DK" baseline="0" noProof="0" dirty="0" smtClean="0"/>
              <a:t> </a:t>
            </a:r>
            <a:r>
              <a:rPr lang="da-DK" baseline="0" noProof="0" dirty="0" err="1" smtClean="0"/>
              <a:t>Refugee</a:t>
            </a:r>
            <a:r>
              <a:rPr lang="da-DK" baseline="0" noProof="0" dirty="0" smtClean="0"/>
              <a:t> </a:t>
            </a:r>
            <a:r>
              <a:rPr lang="da-DK" baseline="0" noProof="0" dirty="0" err="1" smtClean="0"/>
              <a:t>Council</a:t>
            </a:r>
            <a:r>
              <a:rPr lang="da-DK" baseline="0" noProof="0" dirty="0" smtClean="0"/>
              <a:t>”, men de er dybt afhængige af FN og de store </a:t>
            </a:r>
            <a:r>
              <a:rPr lang="da-DK" baseline="0" noProof="0" dirty="0" err="1" smtClean="0"/>
              <a:t>NGO’er</a:t>
            </a:r>
            <a:r>
              <a:rPr lang="da-DK" baseline="0" noProof="0" dirty="0" smtClean="0"/>
              <a:t> til rent faktisk at få lejrene til at fungere bare nogenlunde. I løbet af mit besøg besøgte jeg to lejre, hvor Dansk Flygtningehjælp arbejder: </a:t>
            </a:r>
            <a:r>
              <a:rPr lang="da-DK" baseline="0" noProof="0" dirty="0" err="1" smtClean="0"/>
              <a:t>Qushtapa</a:t>
            </a:r>
            <a:r>
              <a:rPr lang="da-DK" baseline="0" noProof="0" dirty="0" smtClean="0"/>
              <a:t> og </a:t>
            </a:r>
            <a:r>
              <a:rPr lang="da-DK" baseline="0" noProof="0" dirty="0" err="1" smtClean="0"/>
              <a:t>Domiz</a:t>
            </a:r>
            <a:r>
              <a:rPr lang="da-DK" baseline="0" noProof="0" dirty="0" smtClean="0"/>
              <a:t>.</a:t>
            </a:r>
            <a:endParaRPr lang="da-DK" noProof="0" dirty="0"/>
          </a:p>
        </p:txBody>
      </p:sp>
      <p:sp>
        <p:nvSpPr>
          <p:cNvPr id="4" name="Pladsholder til diasnummer 3"/>
          <p:cNvSpPr>
            <a:spLocks noGrp="1"/>
          </p:cNvSpPr>
          <p:nvPr>
            <p:ph type="sldNum" sz="quarter" idx="10"/>
          </p:nvPr>
        </p:nvSpPr>
        <p:spPr/>
        <p:txBody>
          <a:bodyPr/>
          <a:lstStyle/>
          <a:p>
            <a:fld id="{75556C9F-5A1C-F34E-9D03-EBF3EEB5256B}" type="slidenum">
              <a:rPr lang="en-GB" smtClean="0"/>
              <a:pPr/>
              <a:t>7</a:t>
            </a:fld>
            <a:endParaRPr lang="en-GB"/>
          </a:p>
        </p:txBody>
      </p:sp>
    </p:spTree>
    <p:extLst>
      <p:ext uri="{BB962C8B-B14F-4D97-AF65-F5344CB8AC3E}">
        <p14:creationId xmlns:p14="http://schemas.microsoft.com/office/powerpoint/2010/main" xmlns="" val="1445405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noProof="0" dirty="0"/>
          </a:p>
        </p:txBody>
      </p:sp>
      <p:sp>
        <p:nvSpPr>
          <p:cNvPr id="4" name="Pladsholder til diasnummer 3"/>
          <p:cNvSpPr>
            <a:spLocks noGrp="1"/>
          </p:cNvSpPr>
          <p:nvPr>
            <p:ph type="sldNum" sz="quarter" idx="10"/>
          </p:nvPr>
        </p:nvSpPr>
        <p:spPr/>
        <p:txBody>
          <a:bodyPr/>
          <a:lstStyle/>
          <a:p>
            <a:fld id="{75556C9F-5A1C-F34E-9D03-EBF3EEB5256B}" type="slidenum">
              <a:rPr lang="en-GB" smtClean="0"/>
              <a:pPr/>
              <a:t>8</a:t>
            </a:fld>
            <a:endParaRPr lang="en-GB"/>
          </a:p>
        </p:txBody>
      </p:sp>
    </p:spTree>
    <p:extLst>
      <p:ext uri="{BB962C8B-B14F-4D97-AF65-F5344CB8AC3E}">
        <p14:creationId xmlns:p14="http://schemas.microsoft.com/office/powerpoint/2010/main" xmlns="" val="1445405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noProof="0" dirty="0"/>
          </a:p>
        </p:txBody>
      </p:sp>
      <p:sp>
        <p:nvSpPr>
          <p:cNvPr id="4" name="Pladsholder til diasnummer 3"/>
          <p:cNvSpPr>
            <a:spLocks noGrp="1"/>
          </p:cNvSpPr>
          <p:nvPr>
            <p:ph type="sldNum" sz="quarter" idx="10"/>
          </p:nvPr>
        </p:nvSpPr>
        <p:spPr/>
        <p:txBody>
          <a:bodyPr/>
          <a:lstStyle/>
          <a:p>
            <a:fld id="{75556C9F-5A1C-F34E-9D03-EBF3EEB5256B}" type="slidenum">
              <a:rPr lang="en-GB" smtClean="0"/>
              <a:pPr/>
              <a:t>9</a:t>
            </a:fld>
            <a:endParaRPr lang="en-GB"/>
          </a:p>
        </p:txBody>
      </p:sp>
    </p:spTree>
    <p:extLst>
      <p:ext uri="{BB962C8B-B14F-4D97-AF65-F5344CB8AC3E}">
        <p14:creationId xmlns:p14="http://schemas.microsoft.com/office/powerpoint/2010/main" xmlns="" val="1445405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masteren</a:t>
            </a:r>
            <a:endParaRPr lang="en-GB"/>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en-GB"/>
          </a:p>
        </p:txBody>
      </p:sp>
      <p:sp>
        <p:nvSpPr>
          <p:cNvPr id="4" name="Pladsholder til dato 3"/>
          <p:cNvSpPr>
            <a:spLocks noGrp="1"/>
          </p:cNvSpPr>
          <p:nvPr>
            <p:ph type="dt" sz="half" idx="10"/>
          </p:nvPr>
        </p:nvSpPr>
        <p:spPr/>
        <p:txBody>
          <a:bodyPr/>
          <a:lstStyle/>
          <a:p>
            <a:fld id="{595D0596-DD50-F34E-ACC3-14B1FBC5E5EE}" type="datetimeFigureOut">
              <a:rPr lang="da-DK" smtClean="0"/>
              <a:pPr/>
              <a:t>19-10-2015</a:t>
            </a:fld>
            <a:endParaRPr lang="en-GB"/>
          </a:p>
        </p:txBody>
      </p:sp>
      <p:sp>
        <p:nvSpPr>
          <p:cNvPr id="5" name="Pladsholder til sidefod 4"/>
          <p:cNvSpPr>
            <a:spLocks noGrp="1"/>
          </p:cNvSpPr>
          <p:nvPr>
            <p:ph type="ftr" sz="quarter" idx="11"/>
          </p:nvPr>
        </p:nvSpPr>
        <p:spPr/>
        <p:txBody>
          <a:bodyPr/>
          <a:lstStyle/>
          <a:p>
            <a:endParaRPr lang="en-GB"/>
          </a:p>
        </p:txBody>
      </p:sp>
      <p:sp>
        <p:nvSpPr>
          <p:cNvPr id="6" name="Pladsholder til diasnummer 5"/>
          <p:cNvSpPr>
            <a:spLocks noGrp="1"/>
          </p:cNvSpPr>
          <p:nvPr>
            <p:ph type="sldNum" sz="quarter" idx="12"/>
          </p:nvPr>
        </p:nvSpPr>
        <p:spPr/>
        <p:txBody>
          <a:bodyPr/>
          <a:lstStyle/>
          <a:p>
            <a:fld id="{8F64C7D7-A66B-3B46-9CB2-2F3FF620941C}" type="slidenum">
              <a:rPr lang="en-GB" smtClean="0"/>
              <a:pPr/>
              <a:t>‹nr.›</a:t>
            </a:fld>
            <a:endParaRPr lang="en-GB"/>
          </a:p>
        </p:txBody>
      </p:sp>
    </p:spTree>
    <p:extLst>
      <p:ext uri="{BB962C8B-B14F-4D97-AF65-F5344CB8AC3E}">
        <p14:creationId xmlns:p14="http://schemas.microsoft.com/office/powerpoint/2010/main" xmlns="" val="1541413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en-GB"/>
          </a:p>
        </p:txBody>
      </p:sp>
      <p:sp>
        <p:nvSpPr>
          <p:cNvPr id="3" name="Pladsholder til lodret titel 2"/>
          <p:cNvSpPr>
            <a:spLocks noGrp="1"/>
          </p:cNvSpPr>
          <p:nvPr>
            <p:ph type="body" orient="vert" idx="1"/>
          </p:nvPr>
        </p:nvSpPr>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a:p>
        </p:txBody>
      </p:sp>
      <p:sp>
        <p:nvSpPr>
          <p:cNvPr id="4" name="Pladsholder til dato 3"/>
          <p:cNvSpPr>
            <a:spLocks noGrp="1"/>
          </p:cNvSpPr>
          <p:nvPr>
            <p:ph type="dt" sz="half" idx="10"/>
          </p:nvPr>
        </p:nvSpPr>
        <p:spPr/>
        <p:txBody>
          <a:bodyPr/>
          <a:lstStyle/>
          <a:p>
            <a:fld id="{595D0596-DD50-F34E-ACC3-14B1FBC5E5EE}" type="datetimeFigureOut">
              <a:rPr lang="da-DK" smtClean="0"/>
              <a:pPr/>
              <a:t>19-10-2015</a:t>
            </a:fld>
            <a:endParaRPr lang="en-GB"/>
          </a:p>
        </p:txBody>
      </p:sp>
      <p:sp>
        <p:nvSpPr>
          <p:cNvPr id="5" name="Pladsholder til sidefod 4"/>
          <p:cNvSpPr>
            <a:spLocks noGrp="1"/>
          </p:cNvSpPr>
          <p:nvPr>
            <p:ph type="ftr" sz="quarter" idx="11"/>
          </p:nvPr>
        </p:nvSpPr>
        <p:spPr/>
        <p:txBody>
          <a:bodyPr/>
          <a:lstStyle/>
          <a:p>
            <a:endParaRPr lang="en-GB"/>
          </a:p>
        </p:txBody>
      </p:sp>
      <p:sp>
        <p:nvSpPr>
          <p:cNvPr id="6" name="Pladsholder til diasnummer 5"/>
          <p:cNvSpPr>
            <a:spLocks noGrp="1"/>
          </p:cNvSpPr>
          <p:nvPr>
            <p:ph type="sldNum" sz="quarter" idx="12"/>
          </p:nvPr>
        </p:nvSpPr>
        <p:spPr/>
        <p:txBody>
          <a:bodyPr/>
          <a:lstStyle/>
          <a:p>
            <a:fld id="{8F64C7D7-A66B-3B46-9CB2-2F3FF620941C}" type="slidenum">
              <a:rPr lang="en-GB" smtClean="0"/>
              <a:pPr/>
              <a:t>‹nr.›</a:t>
            </a:fld>
            <a:endParaRPr lang="en-GB"/>
          </a:p>
        </p:txBody>
      </p:sp>
    </p:spTree>
    <p:extLst>
      <p:ext uri="{BB962C8B-B14F-4D97-AF65-F5344CB8AC3E}">
        <p14:creationId xmlns:p14="http://schemas.microsoft.com/office/powerpoint/2010/main" xmlns="" val="1399835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masteren</a:t>
            </a:r>
            <a:endParaRPr lang="en-GB"/>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a:p>
        </p:txBody>
      </p:sp>
      <p:sp>
        <p:nvSpPr>
          <p:cNvPr id="4" name="Pladsholder til dato 3"/>
          <p:cNvSpPr>
            <a:spLocks noGrp="1"/>
          </p:cNvSpPr>
          <p:nvPr>
            <p:ph type="dt" sz="half" idx="10"/>
          </p:nvPr>
        </p:nvSpPr>
        <p:spPr/>
        <p:txBody>
          <a:bodyPr/>
          <a:lstStyle/>
          <a:p>
            <a:fld id="{595D0596-DD50-F34E-ACC3-14B1FBC5E5EE}" type="datetimeFigureOut">
              <a:rPr lang="da-DK" smtClean="0"/>
              <a:pPr/>
              <a:t>19-10-2015</a:t>
            </a:fld>
            <a:endParaRPr lang="en-GB"/>
          </a:p>
        </p:txBody>
      </p:sp>
      <p:sp>
        <p:nvSpPr>
          <p:cNvPr id="5" name="Pladsholder til sidefod 4"/>
          <p:cNvSpPr>
            <a:spLocks noGrp="1"/>
          </p:cNvSpPr>
          <p:nvPr>
            <p:ph type="ftr" sz="quarter" idx="11"/>
          </p:nvPr>
        </p:nvSpPr>
        <p:spPr/>
        <p:txBody>
          <a:bodyPr/>
          <a:lstStyle/>
          <a:p>
            <a:endParaRPr lang="en-GB"/>
          </a:p>
        </p:txBody>
      </p:sp>
      <p:sp>
        <p:nvSpPr>
          <p:cNvPr id="6" name="Pladsholder til diasnummer 5"/>
          <p:cNvSpPr>
            <a:spLocks noGrp="1"/>
          </p:cNvSpPr>
          <p:nvPr>
            <p:ph type="sldNum" sz="quarter" idx="12"/>
          </p:nvPr>
        </p:nvSpPr>
        <p:spPr/>
        <p:txBody>
          <a:bodyPr/>
          <a:lstStyle/>
          <a:p>
            <a:fld id="{8F64C7D7-A66B-3B46-9CB2-2F3FF620941C}" type="slidenum">
              <a:rPr lang="en-GB" smtClean="0"/>
              <a:pPr/>
              <a:t>‹nr.›</a:t>
            </a:fld>
            <a:endParaRPr lang="en-GB"/>
          </a:p>
        </p:txBody>
      </p:sp>
    </p:spTree>
    <p:extLst>
      <p:ext uri="{BB962C8B-B14F-4D97-AF65-F5344CB8AC3E}">
        <p14:creationId xmlns:p14="http://schemas.microsoft.com/office/powerpoint/2010/main" xmlns="" val="562972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en-GB"/>
          </a:p>
        </p:txBody>
      </p:sp>
      <p:sp>
        <p:nvSpPr>
          <p:cNvPr id="3" name="Pladsholder til indhold 2"/>
          <p:cNvSpPr>
            <a:spLocks noGrp="1"/>
          </p:cNvSpPr>
          <p:nvPr>
            <p:ph idx="1"/>
          </p:nvPr>
        </p:nvSpPr>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a:p>
        </p:txBody>
      </p:sp>
      <p:sp>
        <p:nvSpPr>
          <p:cNvPr id="4" name="Pladsholder til dato 3"/>
          <p:cNvSpPr>
            <a:spLocks noGrp="1"/>
          </p:cNvSpPr>
          <p:nvPr>
            <p:ph type="dt" sz="half" idx="10"/>
          </p:nvPr>
        </p:nvSpPr>
        <p:spPr/>
        <p:txBody>
          <a:bodyPr/>
          <a:lstStyle/>
          <a:p>
            <a:fld id="{595D0596-DD50-F34E-ACC3-14B1FBC5E5EE}" type="datetimeFigureOut">
              <a:rPr lang="da-DK" smtClean="0"/>
              <a:pPr/>
              <a:t>19-10-2015</a:t>
            </a:fld>
            <a:endParaRPr lang="en-GB"/>
          </a:p>
        </p:txBody>
      </p:sp>
      <p:sp>
        <p:nvSpPr>
          <p:cNvPr id="5" name="Pladsholder til sidefod 4"/>
          <p:cNvSpPr>
            <a:spLocks noGrp="1"/>
          </p:cNvSpPr>
          <p:nvPr>
            <p:ph type="ftr" sz="quarter" idx="11"/>
          </p:nvPr>
        </p:nvSpPr>
        <p:spPr/>
        <p:txBody>
          <a:bodyPr/>
          <a:lstStyle/>
          <a:p>
            <a:endParaRPr lang="en-GB"/>
          </a:p>
        </p:txBody>
      </p:sp>
      <p:sp>
        <p:nvSpPr>
          <p:cNvPr id="6" name="Pladsholder til diasnummer 5"/>
          <p:cNvSpPr>
            <a:spLocks noGrp="1"/>
          </p:cNvSpPr>
          <p:nvPr>
            <p:ph type="sldNum" sz="quarter" idx="12"/>
          </p:nvPr>
        </p:nvSpPr>
        <p:spPr/>
        <p:txBody>
          <a:bodyPr/>
          <a:lstStyle/>
          <a:p>
            <a:fld id="{8F64C7D7-A66B-3B46-9CB2-2F3FF620941C}" type="slidenum">
              <a:rPr lang="en-GB" smtClean="0"/>
              <a:pPr/>
              <a:t>‹nr.›</a:t>
            </a:fld>
            <a:endParaRPr lang="en-GB"/>
          </a:p>
        </p:txBody>
      </p:sp>
    </p:spTree>
    <p:extLst>
      <p:ext uri="{BB962C8B-B14F-4D97-AF65-F5344CB8AC3E}">
        <p14:creationId xmlns:p14="http://schemas.microsoft.com/office/powerpoint/2010/main" xmlns="" val="3298824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masteren</a:t>
            </a:r>
            <a:endParaRPr lang="en-GB"/>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teksttypografierne i masteren</a:t>
            </a:r>
          </a:p>
        </p:txBody>
      </p:sp>
      <p:sp>
        <p:nvSpPr>
          <p:cNvPr id="4" name="Pladsholder til dato 3"/>
          <p:cNvSpPr>
            <a:spLocks noGrp="1"/>
          </p:cNvSpPr>
          <p:nvPr>
            <p:ph type="dt" sz="half" idx="10"/>
          </p:nvPr>
        </p:nvSpPr>
        <p:spPr/>
        <p:txBody>
          <a:bodyPr/>
          <a:lstStyle/>
          <a:p>
            <a:fld id="{595D0596-DD50-F34E-ACC3-14B1FBC5E5EE}" type="datetimeFigureOut">
              <a:rPr lang="da-DK" smtClean="0"/>
              <a:pPr/>
              <a:t>19-10-2015</a:t>
            </a:fld>
            <a:endParaRPr lang="en-GB"/>
          </a:p>
        </p:txBody>
      </p:sp>
      <p:sp>
        <p:nvSpPr>
          <p:cNvPr id="5" name="Pladsholder til sidefod 4"/>
          <p:cNvSpPr>
            <a:spLocks noGrp="1"/>
          </p:cNvSpPr>
          <p:nvPr>
            <p:ph type="ftr" sz="quarter" idx="11"/>
          </p:nvPr>
        </p:nvSpPr>
        <p:spPr/>
        <p:txBody>
          <a:bodyPr/>
          <a:lstStyle/>
          <a:p>
            <a:endParaRPr lang="en-GB"/>
          </a:p>
        </p:txBody>
      </p:sp>
      <p:sp>
        <p:nvSpPr>
          <p:cNvPr id="6" name="Pladsholder til diasnummer 5"/>
          <p:cNvSpPr>
            <a:spLocks noGrp="1"/>
          </p:cNvSpPr>
          <p:nvPr>
            <p:ph type="sldNum" sz="quarter" idx="12"/>
          </p:nvPr>
        </p:nvSpPr>
        <p:spPr/>
        <p:txBody>
          <a:bodyPr/>
          <a:lstStyle/>
          <a:p>
            <a:fld id="{8F64C7D7-A66B-3B46-9CB2-2F3FF620941C}" type="slidenum">
              <a:rPr lang="en-GB" smtClean="0"/>
              <a:pPr/>
              <a:t>‹nr.›</a:t>
            </a:fld>
            <a:endParaRPr lang="en-GB"/>
          </a:p>
        </p:txBody>
      </p:sp>
    </p:spTree>
    <p:extLst>
      <p:ext uri="{BB962C8B-B14F-4D97-AF65-F5344CB8AC3E}">
        <p14:creationId xmlns:p14="http://schemas.microsoft.com/office/powerpoint/2010/main" xmlns="" val="384926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en-GB"/>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a:p>
        </p:txBody>
      </p:sp>
      <p:sp>
        <p:nvSpPr>
          <p:cNvPr id="5" name="Pladsholder til dato 4"/>
          <p:cNvSpPr>
            <a:spLocks noGrp="1"/>
          </p:cNvSpPr>
          <p:nvPr>
            <p:ph type="dt" sz="half" idx="10"/>
          </p:nvPr>
        </p:nvSpPr>
        <p:spPr/>
        <p:txBody>
          <a:bodyPr/>
          <a:lstStyle/>
          <a:p>
            <a:fld id="{595D0596-DD50-F34E-ACC3-14B1FBC5E5EE}" type="datetimeFigureOut">
              <a:rPr lang="da-DK" smtClean="0"/>
              <a:pPr/>
              <a:t>19-10-2015</a:t>
            </a:fld>
            <a:endParaRPr lang="en-GB"/>
          </a:p>
        </p:txBody>
      </p:sp>
      <p:sp>
        <p:nvSpPr>
          <p:cNvPr id="6" name="Pladsholder til sidefod 5"/>
          <p:cNvSpPr>
            <a:spLocks noGrp="1"/>
          </p:cNvSpPr>
          <p:nvPr>
            <p:ph type="ftr" sz="quarter" idx="11"/>
          </p:nvPr>
        </p:nvSpPr>
        <p:spPr/>
        <p:txBody>
          <a:bodyPr/>
          <a:lstStyle/>
          <a:p>
            <a:endParaRPr lang="en-GB"/>
          </a:p>
        </p:txBody>
      </p:sp>
      <p:sp>
        <p:nvSpPr>
          <p:cNvPr id="7" name="Pladsholder til diasnummer 6"/>
          <p:cNvSpPr>
            <a:spLocks noGrp="1"/>
          </p:cNvSpPr>
          <p:nvPr>
            <p:ph type="sldNum" sz="quarter" idx="12"/>
          </p:nvPr>
        </p:nvSpPr>
        <p:spPr/>
        <p:txBody>
          <a:bodyPr/>
          <a:lstStyle/>
          <a:p>
            <a:fld id="{8F64C7D7-A66B-3B46-9CB2-2F3FF620941C}" type="slidenum">
              <a:rPr lang="en-GB" smtClean="0"/>
              <a:pPr/>
              <a:t>‹nr.›</a:t>
            </a:fld>
            <a:endParaRPr lang="en-GB"/>
          </a:p>
        </p:txBody>
      </p:sp>
    </p:spTree>
    <p:extLst>
      <p:ext uri="{BB962C8B-B14F-4D97-AF65-F5344CB8AC3E}">
        <p14:creationId xmlns:p14="http://schemas.microsoft.com/office/powerpoint/2010/main" xmlns="" val="3349880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masteren</a:t>
            </a:r>
            <a:endParaRPr lang="en-GB"/>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a:p>
        </p:txBody>
      </p:sp>
      <p:sp>
        <p:nvSpPr>
          <p:cNvPr id="7" name="Pladsholder til dato 6"/>
          <p:cNvSpPr>
            <a:spLocks noGrp="1"/>
          </p:cNvSpPr>
          <p:nvPr>
            <p:ph type="dt" sz="half" idx="10"/>
          </p:nvPr>
        </p:nvSpPr>
        <p:spPr/>
        <p:txBody>
          <a:bodyPr/>
          <a:lstStyle/>
          <a:p>
            <a:fld id="{595D0596-DD50-F34E-ACC3-14B1FBC5E5EE}" type="datetimeFigureOut">
              <a:rPr lang="da-DK" smtClean="0"/>
              <a:pPr/>
              <a:t>19-10-2015</a:t>
            </a:fld>
            <a:endParaRPr lang="en-GB"/>
          </a:p>
        </p:txBody>
      </p:sp>
      <p:sp>
        <p:nvSpPr>
          <p:cNvPr id="8" name="Pladsholder til sidefod 7"/>
          <p:cNvSpPr>
            <a:spLocks noGrp="1"/>
          </p:cNvSpPr>
          <p:nvPr>
            <p:ph type="ftr" sz="quarter" idx="11"/>
          </p:nvPr>
        </p:nvSpPr>
        <p:spPr/>
        <p:txBody>
          <a:bodyPr/>
          <a:lstStyle/>
          <a:p>
            <a:endParaRPr lang="en-GB"/>
          </a:p>
        </p:txBody>
      </p:sp>
      <p:sp>
        <p:nvSpPr>
          <p:cNvPr id="9" name="Pladsholder til diasnummer 8"/>
          <p:cNvSpPr>
            <a:spLocks noGrp="1"/>
          </p:cNvSpPr>
          <p:nvPr>
            <p:ph type="sldNum" sz="quarter" idx="12"/>
          </p:nvPr>
        </p:nvSpPr>
        <p:spPr/>
        <p:txBody>
          <a:bodyPr/>
          <a:lstStyle/>
          <a:p>
            <a:fld id="{8F64C7D7-A66B-3B46-9CB2-2F3FF620941C}" type="slidenum">
              <a:rPr lang="en-GB" smtClean="0"/>
              <a:pPr/>
              <a:t>‹nr.›</a:t>
            </a:fld>
            <a:endParaRPr lang="en-GB"/>
          </a:p>
        </p:txBody>
      </p:sp>
    </p:spTree>
    <p:extLst>
      <p:ext uri="{BB962C8B-B14F-4D97-AF65-F5344CB8AC3E}">
        <p14:creationId xmlns:p14="http://schemas.microsoft.com/office/powerpoint/2010/main" xmlns="" val="1324105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en-GB"/>
          </a:p>
        </p:txBody>
      </p:sp>
      <p:sp>
        <p:nvSpPr>
          <p:cNvPr id="3" name="Pladsholder til dato 2"/>
          <p:cNvSpPr>
            <a:spLocks noGrp="1"/>
          </p:cNvSpPr>
          <p:nvPr>
            <p:ph type="dt" sz="half" idx="10"/>
          </p:nvPr>
        </p:nvSpPr>
        <p:spPr/>
        <p:txBody>
          <a:bodyPr/>
          <a:lstStyle/>
          <a:p>
            <a:fld id="{595D0596-DD50-F34E-ACC3-14B1FBC5E5EE}" type="datetimeFigureOut">
              <a:rPr lang="da-DK" smtClean="0"/>
              <a:pPr/>
              <a:t>19-10-2015</a:t>
            </a:fld>
            <a:endParaRPr lang="en-GB"/>
          </a:p>
        </p:txBody>
      </p:sp>
      <p:sp>
        <p:nvSpPr>
          <p:cNvPr id="4" name="Pladsholder til sidefod 3"/>
          <p:cNvSpPr>
            <a:spLocks noGrp="1"/>
          </p:cNvSpPr>
          <p:nvPr>
            <p:ph type="ftr" sz="quarter" idx="11"/>
          </p:nvPr>
        </p:nvSpPr>
        <p:spPr/>
        <p:txBody>
          <a:bodyPr/>
          <a:lstStyle/>
          <a:p>
            <a:endParaRPr lang="en-GB"/>
          </a:p>
        </p:txBody>
      </p:sp>
      <p:sp>
        <p:nvSpPr>
          <p:cNvPr id="5" name="Pladsholder til diasnummer 4"/>
          <p:cNvSpPr>
            <a:spLocks noGrp="1"/>
          </p:cNvSpPr>
          <p:nvPr>
            <p:ph type="sldNum" sz="quarter" idx="12"/>
          </p:nvPr>
        </p:nvSpPr>
        <p:spPr/>
        <p:txBody>
          <a:bodyPr/>
          <a:lstStyle/>
          <a:p>
            <a:fld id="{8F64C7D7-A66B-3B46-9CB2-2F3FF620941C}" type="slidenum">
              <a:rPr lang="en-GB" smtClean="0"/>
              <a:pPr/>
              <a:t>‹nr.›</a:t>
            </a:fld>
            <a:endParaRPr lang="en-GB"/>
          </a:p>
        </p:txBody>
      </p:sp>
    </p:spTree>
    <p:extLst>
      <p:ext uri="{BB962C8B-B14F-4D97-AF65-F5344CB8AC3E}">
        <p14:creationId xmlns:p14="http://schemas.microsoft.com/office/powerpoint/2010/main" xmlns="" val="306336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595D0596-DD50-F34E-ACC3-14B1FBC5E5EE}" type="datetimeFigureOut">
              <a:rPr lang="da-DK" smtClean="0"/>
              <a:pPr/>
              <a:t>19-10-2015</a:t>
            </a:fld>
            <a:endParaRPr lang="en-GB"/>
          </a:p>
        </p:txBody>
      </p:sp>
      <p:sp>
        <p:nvSpPr>
          <p:cNvPr id="3" name="Pladsholder til sidefod 2"/>
          <p:cNvSpPr>
            <a:spLocks noGrp="1"/>
          </p:cNvSpPr>
          <p:nvPr>
            <p:ph type="ftr" sz="quarter" idx="11"/>
          </p:nvPr>
        </p:nvSpPr>
        <p:spPr/>
        <p:txBody>
          <a:bodyPr/>
          <a:lstStyle/>
          <a:p>
            <a:endParaRPr lang="en-GB"/>
          </a:p>
        </p:txBody>
      </p:sp>
      <p:sp>
        <p:nvSpPr>
          <p:cNvPr id="4" name="Pladsholder til diasnummer 3"/>
          <p:cNvSpPr>
            <a:spLocks noGrp="1"/>
          </p:cNvSpPr>
          <p:nvPr>
            <p:ph type="sldNum" sz="quarter" idx="12"/>
          </p:nvPr>
        </p:nvSpPr>
        <p:spPr/>
        <p:txBody>
          <a:bodyPr/>
          <a:lstStyle/>
          <a:p>
            <a:fld id="{8F64C7D7-A66B-3B46-9CB2-2F3FF620941C}" type="slidenum">
              <a:rPr lang="en-GB" smtClean="0"/>
              <a:pPr/>
              <a:t>‹nr.›</a:t>
            </a:fld>
            <a:endParaRPr lang="en-GB"/>
          </a:p>
        </p:txBody>
      </p:sp>
    </p:spTree>
    <p:extLst>
      <p:ext uri="{BB962C8B-B14F-4D97-AF65-F5344CB8AC3E}">
        <p14:creationId xmlns:p14="http://schemas.microsoft.com/office/powerpoint/2010/main" xmlns="" val="1589621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masteren</a:t>
            </a:r>
            <a:endParaRPr lang="en-GB"/>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fld id="{595D0596-DD50-F34E-ACC3-14B1FBC5E5EE}" type="datetimeFigureOut">
              <a:rPr lang="da-DK" smtClean="0"/>
              <a:pPr/>
              <a:t>19-10-2015</a:t>
            </a:fld>
            <a:endParaRPr lang="en-GB"/>
          </a:p>
        </p:txBody>
      </p:sp>
      <p:sp>
        <p:nvSpPr>
          <p:cNvPr id="6" name="Pladsholder til sidefod 5"/>
          <p:cNvSpPr>
            <a:spLocks noGrp="1"/>
          </p:cNvSpPr>
          <p:nvPr>
            <p:ph type="ftr" sz="quarter" idx="11"/>
          </p:nvPr>
        </p:nvSpPr>
        <p:spPr/>
        <p:txBody>
          <a:bodyPr/>
          <a:lstStyle/>
          <a:p>
            <a:endParaRPr lang="en-GB"/>
          </a:p>
        </p:txBody>
      </p:sp>
      <p:sp>
        <p:nvSpPr>
          <p:cNvPr id="7" name="Pladsholder til diasnummer 6"/>
          <p:cNvSpPr>
            <a:spLocks noGrp="1"/>
          </p:cNvSpPr>
          <p:nvPr>
            <p:ph type="sldNum" sz="quarter" idx="12"/>
          </p:nvPr>
        </p:nvSpPr>
        <p:spPr/>
        <p:txBody>
          <a:bodyPr/>
          <a:lstStyle/>
          <a:p>
            <a:fld id="{8F64C7D7-A66B-3B46-9CB2-2F3FF620941C}" type="slidenum">
              <a:rPr lang="en-GB" smtClean="0"/>
              <a:pPr/>
              <a:t>‹nr.›</a:t>
            </a:fld>
            <a:endParaRPr lang="en-GB"/>
          </a:p>
        </p:txBody>
      </p:sp>
    </p:spTree>
    <p:extLst>
      <p:ext uri="{BB962C8B-B14F-4D97-AF65-F5344CB8AC3E}">
        <p14:creationId xmlns:p14="http://schemas.microsoft.com/office/powerpoint/2010/main" xmlns="" val="256189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masteren</a:t>
            </a:r>
            <a:endParaRPr lang="en-GB"/>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fld id="{595D0596-DD50-F34E-ACC3-14B1FBC5E5EE}" type="datetimeFigureOut">
              <a:rPr lang="da-DK" smtClean="0"/>
              <a:pPr/>
              <a:t>19-10-2015</a:t>
            </a:fld>
            <a:endParaRPr lang="en-GB"/>
          </a:p>
        </p:txBody>
      </p:sp>
      <p:sp>
        <p:nvSpPr>
          <p:cNvPr id="6" name="Pladsholder til sidefod 5"/>
          <p:cNvSpPr>
            <a:spLocks noGrp="1"/>
          </p:cNvSpPr>
          <p:nvPr>
            <p:ph type="ftr" sz="quarter" idx="11"/>
          </p:nvPr>
        </p:nvSpPr>
        <p:spPr/>
        <p:txBody>
          <a:bodyPr/>
          <a:lstStyle/>
          <a:p>
            <a:endParaRPr lang="en-GB"/>
          </a:p>
        </p:txBody>
      </p:sp>
      <p:sp>
        <p:nvSpPr>
          <p:cNvPr id="7" name="Pladsholder til diasnummer 6"/>
          <p:cNvSpPr>
            <a:spLocks noGrp="1"/>
          </p:cNvSpPr>
          <p:nvPr>
            <p:ph type="sldNum" sz="quarter" idx="12"/>
          </p:nvPr>
        </p:nvSpPr>
        <p:spPr/>
        <p:txBody>
          <a:bodyPr/>
          <a:lstStyle/>
          <a:p>
            <a:fld id="{8F64C7D7-A66B-3B46-9CB2-2F3FF620941C}" type="slidenum">
              <a:rPr lang="en-GB" smtClean="0"/>
              <a:pPr/>
              <a:t>‹nr.›</a:t>
            </a:fld>
            <a:endParaRPr lang="en-GB"/>
          </a:p>
        </p:txBody>
      </p:sp>
    </p:spTree>
    <p:extLst>
      <p:ext uri="{BB962C8B-B14F-4D97-AF65-F5344CB8AC3E}">
        <p14:creationId xmlns:p14="http://schemas.microsoft.com/office/powerpoint/2010/main" xmlns="" val="4009521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i masteren</a:t>
            </a:r>
            <a:endParaRPr lang="en-GB"/>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5D0596-DD50-F34E-ACC3-14B1FBC5E5EE}" type="datetimeFigureOut">
              <a:rPr lang="da-DK" smtClean="0"/>
              <a:pPr/>
              <a:t>19-10-2015</a:t>
            </a:fld>
            <a:endParaRPr lang="en-GB"/>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64C7D7-A66B-3B46-9CB2-2F3FF620941C}" type="slidenum">
              <a:rPr lang="en-GB" smtClean="0"/>
              <a:pPr/>
              <a:t>‹nr.›</a:t>
            </a:fld>
            <a:endParaRPr lang="en-GB"/>
          </a:p>
        </p:txBody>
      </p:sp>
    </p:spTree>
    <p:extLst>
      <p:ext uri="{BB962C8B-B14F-4D97-AF65-F5344CB8AC3E}">
        <p14:creationId xmlns:p14="http://schemas.microsoft.com/office/powerpoint/2010/main" xmlns="" val="2810172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gif"/></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gif"/></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gif"/></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1.gif"/></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1.gif"/></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gif"/></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1.gif"/></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1.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gi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gif"/></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gif"/></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12.png"/><Relationship Id="rId3" Type="http://schemas.openxmlformats.org/officeDocument/2006/relationships/image" Target="../media/image3.jpeg"/><Relationship Id="rId7" Type="http://schemas.openxmlformats.org/officeDocument/2006/relationships/diagramQuickStyle" Target="../diagrams/quickStyle1.xml"/><Relationship Id="rId12"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openxmlformats.org/officeDocument/2006/relationships/image" Target="../media/image10.png"/><Relationship Id="rId5" Type="http://schemas.openxmlformats.org/officeDocument/2006/relationships/diagramData" Target="../diagrams/data1.xml"/><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1.gif"/><Relationship Id="rId9" Type="http://schemas.microsoft.com/office/2007/relationships/diagramDrawing" Target="../diagrams/drawing1.xml"/><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gif"/></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gif"/><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gif"/></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descr="DRC_logo.gif"/>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55588" y="214283"/>
            <a:ext cx="1521920" cy="720726"/>
          </a:xfrm>
          <a:prstGeom prst="rect">
            <a:avLst/>
          </a:prstGeom>
        </p:spPr>
      </p:pic>
      <p:pic>
        <p:nvPicPr>
          <p:cNvPr id="10" name="Billede 9" descr="Skærmbillede 2015-09-07 kl. 21.30.17.png"/>
          <p:cNvPicPr>
            <a:picLocks noChangeAspect="1"/>
          </p:cNvPicPr>
          <p:nvPr/>
        </p:nvPicPr>
        <p:blipFill>
          <a:blip r:embed="rId4">
            <a:extLst>
              <a:ext uri="{28A0092B-C50C-407E-A947-70E740481C1C}">
                <a14:useLocalDpi xmlns:a14="http://schemas.microsoft.com/office/drawing/2010/main" xmlns=""/>
              </a:ext>
            </a:extLst>
          </a:blip>
          <a:stretch>
            <a:fillRect/>
          </a:stretch>
        </p:blipFill>
        <p:spPr>
          <a:xfrm>
            <a:off x="-1047750" y="1104900"/>
            <a:ext cx="11323562" cy="5753100"/>
          </a:xfrm>
          <a:prstGeom prst="rect">
            <a:avLst/>
          </a:prstGeom>
        </p:spPr>
      </p:pic>
    </p:spTree>
    <p:extLst>
      <p:ext uri="{BB962C8B-B14F-4D97-AF65-F5344CB8AC3E}">
        <p14:creationId xmlns:p14="http://schemas.microsoft.com/office/powerpoint/2010/main" xmlns="" val="19086751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p:cNvSpPr>
            <a:spLocks noGrp="1"/>
          </p:cNvSpPr>
          <p:nvPr>
            <p:ph type="subTitle" idx="1"/>
          </p:nvPr>
        </p:nvSpPr>
        <p:spPr/>
        <p:txBody>
          <a:bodyPr/>
          <a:lstStyle/>
          <a:p>
            <a:endParaRPr lang="da-DK"/>
          </a:p>
        </p:txBody>
      </p:sp>
      <p:pic>
        <p:nvPicPr>
          <p:cNvPr id="4" name="Picture 7" descr="Underside"/>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0" y="1174751"/>
            <a:ext cx="9144000" cy="5683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Billede 6" descr="DRC_logo.gif"/>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255588" y="214283"/>
            <a:ext cx="1521920" cy="720726"/>
          </a:xfrm>
          <a:prstGeom prst="rect">
            <a:avLst/>
          </a:prstGeom>
        </p:spPr>
      </p:pic>
      <p:sp>
        <p:nvSpPr>
          <p:cNvPr id="8" name="Rectangle 2"/>
          <p:cNvSpPr txBox="1">
            <a:spLocks noChangeArrowheads="1"/>
          </p:cNvSpPr>
          <p:nvPr/>
        </p:nvSpPr>
        <p:spPr>
          <a:xfrm>
            <a:off x="1371601" y="462896"/>
            <a:ext cx="7772400" cy="594071"/>
          </a:xfrm>
          <a:prstGeom prst="rect">
            <a:avLst/>
          </a:prstGeom>
          <a:extLst/>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da-DK" dirty="0" smtClean="0">
                <a:solidFill>
                  <a:srgbClr val="BE1B17"/>
                </a:solidFill>
              </a:rPr>
              <a:t>Dansk Flygtningehjælp i Irak</a:t>
            </a:r>
            <a:endParaRPr lang="da-DK" dirty="0">
              <a:solidFill>
                <a:srgbClr val="BE1B17"/>
              </a:solidFill>
            </a:endParaRPr>
          </a:p>
        </p:txBody>
      </p:sp>
      <p:pic>
        <p:nvPicPr>
          <p:cNvPr id="2" name="Billede 1" descr="IMG_1994.JPG"/>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1624862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p:cNvSpPr>
            <a:spLocks noGrp="1"/>
          </p:cNvSpPr>
          <p:nvPr>
            <p:ph type="subTitle" idx="1"/>
          </p:nvPr>
        </p:nvSpPr>
        <p:spPr/>
        <p:txBody>
          <a:bodyPr/>
          <a:lstStyle/>
          <a:p>
            <a:endParaRPr lang="da-DK"/>
          </a:p>
        </p:txBody>
      </p:sp>
      <p:pic>
        <p:nvPicPr>
          <p:cNvPr id="4" name="Picture 7" descr="Underside"/>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0" y="1174751"/>
            <a:ext cx="9144000" cy="5683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Billede 6" descr="DRC_logo.gif"/>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255588" y="214283"/>
            <a:ext cx="1521920" cy="720726"/>
          </a:xfrm>
          <a:prstGeom prst="rect">
            <a:avLst/>
          </a:prstGeom>
        </p:spPr>
      </p:pic>
      <p:sp>
        <p:nvSpPr>
          <p:cNvPr id="8" name="Rectangle 2"/>
          <p:cNvSpPr txBox="1">
            <a:spLocks noChangeArrowheads="1"/>
          </p:cNvSpPr>
          <p:nvPr/>
        </p:nvSpPr>
        <p:spPr>
          <a:xfrm>
            <a:off x="1371601" y="462896"/>
            <a:ext cx="7772400" cy="594071"/>
          </a:xfrm>
          <a:prstGeom prst="rect">
            <a:avLst/>
          </a:prstGeom>
          <a:extLst/>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da-DK" dirty="0" smtClean="0">
                <a:solidFill>
                  <a:srgbClr val="BE1B17"/>
                </a:solidFill>
              </a:rPr>
              <a:t>Dansk Flygtningehjælp i Irak</a:t>
            </a:r>
            <a:endParaRPr lang="da-DK" dirty="0">
              <a:solidFill>
                <a:srgbClr val="BE1B17"/>
              </a:solidFill>
            </a:endParaRPr>
          </a:p>
        </p:txBody>
      </p:sp>
      <p:pic>
        <p:nvPicPr>
          <p:cNvPr id="2" name="Billede 1" descr="IMG_1996.JPG"/>
          <p:cNvPicPr>
            <a:picLocks noChangeAspect="1"/>
          </p:cNvPicPr>
          <p:nvPr/>
        </p:nvPicPr>
        <p:blipFill rotWithShape="1">
          <a:blip r:embed="rId5" cstate="screen">
            <a:extLst>
              <a:ext uri="{28A0092B-C50C-407E-A947-70E740481C1C}">
                <a14:useLocalDpi xmlns:a14="http://schemas.microsoft.com/office/drawing/2010/main" xmlns=""/>
              </a:ext>
            </a:extLst>
          </a:blip>
          <a:srcRect/>
          <a:stretch/>
        </p:blipFill>
        <p:spPr>
          <a:xfrm>
            <a:off x="-206376" y="0"/>
            <a:ext cx="9647697" cy="6858000"/>
          </a:xfrm>
          <a:prstGeom prst="rect">
            <a:avLst/>
          </a:prstGeom>
        </p:spPr>
      </p:pic>
    </p:spTree>
    <p:extLst>
      <p:ext uri="{BB962C8B-B14F-4D97-AF65-F5344CB8AC3E}">
        <p14:creationId xmlns:p14="http://schemas.microsoft.com/office/powerpoint/2010/main" xmlns="" val="3542375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p:cNvSpPr>
            <a:spLocks noGrp="1"/>
          </p:cNvSpPr>
          <p:nvPr>
            <p:ph type="subTitle" idx="1"/>
          </p:nvPr>
        </p:nvSpPr>
        <p:spPr/>
        <p:txBody>
          <a:bodyPr/>
          <a:lstStyle/>
          <a:p>
            <a:endParaRPr lang="da-DK"/>
          </a:p>
        </p:txBody>
      </p:sp>
      <p:pic>
        <p:nvPicPr>
          <p:cNvPr id="4" name="Picture 7" descr="Underside"/>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0" y="1174751"/>
            <a:ext cx="9144000" cy="5683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Billede 6" descr="DRC_logo.gif"/>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255588" y="214283"/>
            <a:ext cx="1521920" cy="720726"/>
          </a:xfrm>
          <a:prstGeom prst="rect">
            <a:avLst/>
          </a:prstGeom>
        </p:spPr>
      </p:pic>
      <p:sp>
        <p:nvSpPr>
          <p:cNvPr id="8" name="Rectangle 2"/>
          <p:cNvSpPr txBox="1">
            <a:spLocks noChangeArrowheads="1"/>
          </p:cNvSpPr>
          <p:nvPr/>
        </p:nvSpPr>
        <p:spPr>
          <a:xfrm>
            <a:off x="1371601" y="462896"/>
            <a:ext cx="7772400" cy="594071"/>
          </a:xfrm>
          <a:prstGeom prst="rect">
            <a:avLst/>
          </a:prstGeom>
          <a:extLst/>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da-DK" dirty="0" smtClean="0">
                <a:solidFill>
                  <a:srgbClr val="BE1B17"/>
                </a:solidFill>
              </a:rPr>
              <a:t>Dansk Flygtningehjælp i Irak</a:t>
            </a:r>
            <a:endParaRPr lang="da-DK" dirty="0">
              <a:solidFill>
                <a:srgbClr val="BE1B17"/>
              </a:solidFill>
            </a:endParaRPr>
          </a:p>
        </p:txBody>
      </p:sp>
      <p:pic>
        <p:nvPicPr>
          <p:cNvPr id="2" name="Billede 1" descr="IMG_2005.JPG"/>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25947612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p:cNvSpPr>
            <a:spLocks noGrp="1"/>
          </p:cNvSpPr>
          <p:nvPr>
            <p:ph type="subTitle" idx="1"/>
          </p:nvPr>
        </p:nvSpPr>
        <p:spPr/>
        <p:txBody>
          <a:bodyPr/>
          <a:lstStyle/>
          <a:p>
            <a:endParaRPr lang="da-DK"/>
          </a:p>
        </p:txBody>
      </p:sp>
      <p:pic>
        <p:nvPicPr>
          <p:cNvPr id="4" name="Picture 7" descr="Underside"/>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0" y="1174751"/>
            <a:ext cx="9144000" cy="5683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Billede 6" descr="DRC_logo.gif"/>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255588" y="214283"/>
            <a:ext cx="1521920" cy="720726"/>
          </a:xfrm>
          <a:prstGeom prst="rect">
            <a:avLst/>
          </a:prstGeom>
        </p:spPr>
      </p:pic>
      <p:sp>
        <p:nvSpPr>
          <p:cNvPr id="8" name="Rectangle 2"/>
          <p:cNvSpPr txBox="1">
            <a:spLocks noChangeArrowheads="1"/>
          </p:cNvSpPr>
          <p:nvPr/>
        </p:nvSpPr>
        <p:spPr>
          <a:xfrm>
            <a:off x="1371601" y="462896"/>
            <a:ext cx="7772400" cy="594071"/>
          </a:xfrm>
          <a:prstGeom prst="rect">
            <a:avLst/>
          </a:prstGeom>
          <a:extLst/>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da-DK" dirty="0" smtClean="0">
                <a:solidFill>
                  <a:srgbClr val="BE1B17"/>
                </a:solidFill>
              </a:rPr>
              <a:t>Dansk Flygtningehjælp i Irak</a:t>
            </a:r>
            <a:endParaRPr lang="da-DK" dirty="0">
              <a:solidFill>
                <a:srgbClr val="BE1B17"/>
              </a:solidFill>
            </a:endParaRPr>
          </a:p>
        </p:txBody>
      </p:sp>
      <p:pic>
        <p:nvPicPr>
          <p:cNvPr id="2" name="Billede 1" descr="IMG_2006.JPG"/>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2363994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p:cNvSpPr>
            <a:spLocks noGrp="1"/>
          </p:cNvSpPr>
          <p:nvPr>
            <p:ph type="subTitle" idx="1"/>
          </p:nvPr>
        </p:nvSpPr>
        <p:spPr/>
        <p:txBody>
          <a:bodyPr/>
          <a:lstStyle/>
          <a:p>
            <a:endParaRPr lang="da-DK"/>
          </a:p>
        </p:txBody>
      </p:sp>
      <p:pic>
        <p:nvPicPr>
          <p:cNvPr id="4" name="Picture 7" descr="Underside"/>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0" y="1174751"/>
            <a:ext cx="9144000" cy="5683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Billede 6" descr="DRC_logo.gif"/>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255588" y="214283"/>
            <a:ext cx="1521920" cy="720726"/>
          </a:xfrm>
          <a:prstGeom prst="rect">
            <a:avLst/>
          </a:prstGeom>
        </p:spPr>
      </p:pic>
      <p:sp>
        <p:nvSpPr>
          <p:cNvPr id="8" name="Rectangle 2"/>
          <p:cNvSpPr txBox="1">
            <a:spLocks noChangeArrowheads="1"/>
          </p:cNvSpPr>
          <p:nvPr/>
        </p:nvSpPr>
        <p:spPr>
          <a:xfrm>
            <a:off x="1371601" y="462896"/>
            <a:ext cx="7772400" cy="594071"/>
          </a:xfrm>
          <a:prstGeom prst="rect">
            <a:avLst/>
          </a:prstGeom>
          <a:extLst/>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da-DK" dirty="0" smtClean="0">
                <a:solidFill>
                  <a:srgbClr val="BE1B17"/>
                </a:solidFill>
              </a:rPr>
              <a:t>Dansk Flygtningehjælp i Irak</a:t>
            </a:r>
            <a:endParaRPr lang="da-DK" dirty="0">
              <a:solidFill>
                <a:srgbClr val="BE1B17"/>
              </a:solidFill>
            </a:endParaRPr>
          </a:p>
        </p:txBody>
      </p:sp>
      <p:pic>
        <p:nvPicPr>
          <p:cNvPr id="2" name="Billede 1" descr="IMG_2007.jpg"/>
          <p:cNvPicPr>
            <a:picLocks noChangeAspect="1"/>
          </p:cNvPicPr>
          <p:nvPr/>
        </p:nvPicPr>
        <p:blipFill rotWithShape="1">
          <a:blip r:embed="rId5" cstate="screen">
            <a:extLst>
              <a:ext uri="{28A0092B-C50C-407E-A947-70E740481C1C}">
                <a14:useLocalDpi xmlns:a14="http://schemas.microsoft.com/office/drawing/2010/main" xmlns=""/>
              </a:ext>
            </a:extLst>
          </a:blip>
          <a:srcRect/>
          <a:stretch/>
        </p:blipFill>
        <p:spPr>
          <a:xfrm>
            <a:off x="584200" y="0"/>
            <a:ext cx="7924800" cy="7944367"/>
          </a:xfrm>
          <a:prstGeom prst="rect">
            <a:avLst/>
          </a:prstGeom>
        </p:spPr>
      </p:pic>
    </p:spTree>
    <p:extLst>
      <p:ext uri="{BB962C8B-B14F-4D97-AF65-F5344CB8AC3E}">
        <p14:creationId xmlns:p14="http://schemas.microsoft.com/office/powerpoint/2010/main" xmlns="" val="4919865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p:cNvSpPr>
            <a:spLocks noGrp="1"/>
          </p:cNvSpPr>
          <p:nvPr>
            <p:ph type="subTitle" idx="1"/>
          </p:nvPr>
        </p:nvSpPr>
        <p:spPr/>
        <p:txBody>
          <a:bodyPr/>
          <a:lstStyle/>
          <a:p>
            <a:endParaRPr lang="da-DK"/>
          </a:p>
        </p:txBody>
      </p:sp>
      <p:pic>
        <p:nvPicPr>
          <p:cNvPr id="4" name="Picture 7" descr="Underside"/>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0" y="1174751"/>
            <a:ext cx="9144000" cy="5683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Billede 6" descr="DRC_logo.gif"/>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255588" y="214283"/>
            <a:ext cx="1521920" cy="720726"/>
          </a:xfrm>
          <a:prstGeom prst="rect">
            <a:avLst/>
          </a:prstGeom>
        </p:spPr>
      </p:pic>
      <p:sp>
        <p:nvSpPr>
          <p:cNvPr id="6" name="Rectangle 2"/>
          <p:cNvSpPr txBox="1">
            <a:spLocks noChangeArrowheads="1"/>
          </p:cNvSpPr>
          <p:nvPr/>
        </p:nvSpPr>
        <p:spPr>
          <a:xfrm>
            <a:off x="711200" y="340938"/>
            <a:ext cx="9144000" cy="594071"/>
          </a:xfrm>
          <a:prstGeom prst="rect">
            <a:avLst/>
          </a:prstGeom>
          <a:extLst/>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da-DK" dirty="0" smtClean="0">
                <a:solidFill>
                  <a:srgbClr val="BE1B17"/>
                </a:solidFill>
              </a:rPr>
              <a:t>Besøg til </a:t>
            </a:r>
            <a:r>
              <a:rPr lang="da-DK" dirty="0" err="1" smtClean="0">
                <a:solidFill>
                  <a:srgbClr val="BE1B17"/>
                </a:solidFill>
              </a:rPr>
              <a:t>Debaga</a:t>
            </a:r>
            <a:endParaRPr lang="da-DK" dirty="0">
              <a:solidFill>
                <a:srgbClr val="BE1B17"/>
              </a:solidFill>
            </a:endParaRPr>
          </a:p>
        </p:txBody>
      </p:sp>
      <p:sp>
        <p:nvSpPr>
          <p:cNvPr id="9" name="Tekstfelt 8"/>
          <p:cNvSpPr txBox="1"/>
          <p:nvPr/>
        </p:nvSpPr>
        <p:spPr>
          <a:xfrm>
            <a:off x="255588" y="1511300"/>
            <a:ext cx="8050212" cy="3139321"/>
          </a:xfrm>
          <a:prstGeom prst="rect">
            <a:avLst/>
          </a:prstGeom>
          <a:noFill/>
        </p:spPr>
        <p:txBody>
          <a:bodyPr wrap="square" rtlCol="0">
            <a:spAutoFit/>
          </a:bodyPr>
          <a:lstStyle/>
          <a:p>
            <a:pPr marL="285750" indent="-285750">
              <a:buFontTx/>
              <a:buChar char="-"/>
            </a:pPr>
            <a:r>
              <a:rPr lang="da-DK" b="1" dirty="0" smtClean="0"/>
              <a:t>En kyllingefarm, et stadion og en moské 100 km fra </a:t>
            </a:r>
            <a:r>
              <a:rPr lang="da-DK" b="1" dirty="0" err="1" smtClean="0"/>
              <a:t>Erbil</a:t>
            </a:r>
            <a:endParaRPr lang="da-DK" b="1" dirty="0" smtClean="0"/>
          </a:p>
          <a:p>
            <a:pPr marL="285750" indent="-285750">
              <a:buFontTx/>
              <a:buChar char="-"/>
            </a:pPr>
            <a:endParaRPr lang="da-DK" b="1" dirty="0" smtClean="0"/>
          </a:p>
          <a:p>
            <a:pPr marL="285750" indent="-285750">
              <a:buFontTx/>
              <a:buChar char="-"/>
            </a:pPr>
            <a:r>
              <a:rPr lang="da-DK" b="1" dirty="0" smtClean="0"/>
              <a:t>Uformel bosættelse på grænsen til Kurdistan</a:t>
            </a:r>
          </a:p>
          <a:p>
            <a:pPr marL="285750" indent="-285750">
              <a:buFontTx/>
              <a:buChar char="-"/>
            </a:pPr>
            <a:endParaRPr lang="da-DK" b="1" dirty="0"/>
          </a:p>
          <a:p>
            <a:pPr marL="285750" indent="-285750">
              <a:buFontTx/>
              <a:buChar char="-"/>
            </a:pPr>
            <a:r>
              <a:rPr lang="da-DK" b="1" dirty="0"/>
              <a:t>5.000-10.000 </a:t>
            </a:r>
            <a:r>
              <a:rPr lang="da-DK" b="1" dirty="0" err="1" smtClean="0"/>
              <a:t>Sunni</a:t>
            </a:r>
            <a:r>
              <a:rPr lang="da-DK" b="1" dirty="0" smtClean="0"/>
              <a:t>-arabiske Irakere fanget ”</a:t>
            </a:r>
            <a:r>
              <a:rPr lang="da-DK" b="1" dirty="0" err="1" smtClean="0"/>
              <a:t>between</a:t>
            </a:r>
            <a:r>
              <a:rPr lang="da-DK" b="1" dirty="0" smtClean="0"/>
              <a:t> a rock and </a:t>
            </a:r>
            <a:r>
              <a:rPr lang="da-DK" b="1" dirty="0" err="1" smtClean="0"/>
              <a:t>hard</a:t>
            </a:r>
            <a:r>
              <a:rPr lang="da-DK" b="1" dirty="0" smtClean="0"/>
              <a:t> </a:t>
            </a:r>
            <a:r>
              <a:rPr lang="da-DK" b="1" dirty="0" err="1" smtClean="0"/>
              <a:t>place</a:t>
            </a:r>
            <a:r>
              <a:rPr lang="da-DK" b="1" dirty="0" smtClean="0"/>
              <a:t>”</a:t>
            </a:r>
            <a:endParaRPr lang="da-DK" b="1" dirty="0"/>
          </a:p>
          <a:p>
            <a:pPr marL="285750" indent="-285750">
              <a:buFontTx/>
              <a:buChar char="-"/>
            </a:pPr>
            <a:endParaRPr lang="da-DK" b="1" dirty="0"/>
          </a:p>
          <a:p>
            <a:r>
              <a:rPr lang="da-DK" b="1" dirty="0"/>
              <a:t>Hvad laver DRC?</a:t>
            </a:r>
          </a:p>
          <a:p>
            <a:pPr marL="285750" indent="-285750">
              <a:buFontTx/>
              <a:buChar char="-"/>
            </a:pPr>
            <a:r>
              <a:rPr lang="da-DK" dirty="0" smtClean="0"/>
              <a:t>Uddeling af nødhjælp i form af mad og basale nødhjælpspakker (eksempelvis hygiejnepakker).</a:t>
            </a:r>
          </a:p>
          <a:p>
            <a:pPr marL="285750" indent="-285750">
              <a:buFontTx/>
              <a:buChar char="-"/>
            </a:pPr>
            <a:r>
              <a:rPr lang="da-DK" dirty="0" smtClean="0"/>
              <a:t>Dække akutte vandbehov</a:t>
            </a:r>
          </a:p>
          <a:p>
            <a:pPr marL="285750" indent="-285750">
              <a:buFontTx/>
              <a:buChar char="-"/>
            </a:pPr>
            <a:endParaRPr lang="da-DK" dirty="0" smtClean="0"/>
          </a:p>
        </p:txBody>
      </p:sp>
    </p:spTree>
    <p:extLst>
      <p:ext uri="{BB962C8B-B14F-4D97-AF65-F5344CB8AC3E}">
        <p14:creationId xmlns:p14="http://schemas.microsoft.com/office/powerpoint/2010/main" xmlns="" val="11354339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p:cNvSpPr>
            <a:spLocks noGrp="1"/>
          </p:cNvSpPr>
          <p:nvPr>
            <p:ph type="subTitle" idx="1"/>
          </p:nvPr>
        </p:nvSpPr>
        <p:spPr/>
        <p:txBody>
          <a:bodyPr/>
          <a:lstStyle/>
          <a:p>
            <a:endParaRPr lang="da-DK"/>
          </a:p>
        </p:txBody>
      </p:sp>
      <p:pic>
        <p:nvPicPr>
          <p:cNvPr id="4" name="Picture 7" descr="Underside"/>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0" y="1174751"/>
            <a:ext cx="9144000" cy="5683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Billede 6" descr="DRC_logo.gif"/>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255588" y="214283"/>
            <a:ext cx="1521920" cy="720726"/>
          </a:xfrm>
          <a:prstGeom prst="rect">
            <a:avLst/>
          </a:prstGeom>
        </p:spPr>
      </p:pic>
      <p:sp>
        <p:nvSpPr>
          <p:cNvPr id="6" name="Rectangle 2"/>
          <p:cNvSpPr txBox="1">
            <a:spLocks noChangeArrowheads="1"/>
          </p:cNvSpPr>
          <p:nvPr/>
        </p:nvSpPr>
        <p:spPr>
          <a:xfrm>
            <a:off x="711200" y="340938"/>
            <a:ext cx="9144000" cy="594071"/>
          </a:xfrm>
          <a:prstGeom prst="rect">
            <a:avLst/>
          </a:prstGeom>
          <a:extLst/>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da-DK" dirty="0" smtClean="0">
                <a:solidFill>
                  <a:srgbClr val="BE1B17"/>
                </a:solidFill>
              </a:rPr>
              <a:t>Besøg til </a:t>
            </a:r>
            <a:r>
              <a:rPr lang="da-DK" dirty="0" err="1" smtClean="0">
                <a:solidFill>
                  <a:srgbClr val="BE1B17"/>
                </a:solidFill>
              </a:rPr>
              <a:t>Debaga</a:t>
            </a:r>
            <a:endParaRPr lang="da-DK" dirty="0">
              <a:solidFill>
                <a:srgbClr val="BE1B17"/>
              </a:solidFill>
            </a:endParaRPr>
          </a:p>
        </p:txBody>
      </p:sp>
      <p:pic>
        <p:nvPicPr>
          <p:cNvPr id="2" name="Billede 1" descr="IMG_2012.JPG"/>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3281437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p:cNvSpPr>
            <a:spLocks noGrp="1"/>
          </p:cNvSpPr>
          <p:nvPr>
            <p:ph type="subTitle" idx="1"/>
          </p:nvPr>
        </p:nvSpPr>
        <p:spPr/>
        <p:txBody>
          <a:bodyPr/>
          <a:lstStyle/>
          <a:p>
            <a:endParaRPr lang="da-DK"/>
          </a:p>
        </p:txBody>
      </p:sp>
      <p:pic>
        <p:nvPicPr>
          <p:cNvPr id="4" name="Picture 7" descr="Underside"/>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0" y="1174751"/>
            <a:ext cx="9144000" cy="5683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Billede 6" descr="DRC_logo.gif"/>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255588" y="214283"/>
            <a:ext cx="1521920" cy="720726"/>
          </a:xfrm>
          <a:prstGeom prst="rect">
            <a:avLst/>
          </a:prstGeom>
        </p:spPr>
      </p:pic>
      <p:sp>
        <p:nvSpPr>
          <p:cNvPr id="6" name="Rectangle 2"/>
          <p:cNvSpPr txBox="1">
            <a:spLocks noChangeArrowheads="1"/>
          </p:cNvSpPr>
          <p:nvPr/>
        </p:nvSpPr>
        <p:spPr>
          <a:xfrm>
            <a:off x="711200" y="340938"/>
            <a:ext cx="9144000" cy="594071"/>
          </a:xfrm>
          <a:prstGeom prst="rect">
            <a:avLst/>
          </a:prstGeom>
          <a:extLst/>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da-DK" dirty="0" smtClean="0">
                <a:solidFill>
                  <a:srgbClr val="BE1B17"/>
                </a:solidFill>
              </a:rPr>
              <a:t>Besøg til </a:t>
            </a:r>
            <a:r>
              <a:rPr lang="da-DK" dirty="0" err="1" smtClean="0">
                <a:solidFill>
                  <a:srgbClr val="BE1B17"/>
                </a:solidFill>
              </a:rPr>
              <a:t>Debaga</a:t>
            </a:r>
            <a:endParaRPr lang="da-DK" dirty="0">
              <a:solidFill>
                <a:srgbClr val="BE1B17"/>
              </a:solidFill>
            </a:endParaRPr>
          </a:p>
        </p:txBody>
      </p:sp>
      <p:pic>
        <p:nvPicPr>
          <p:cNvPr id="5" name="Billede 4" descr="IMG_2015.JPG"/>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27838154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2908300" y="1600201"/>
            <a:ext cx="3873500" cy="2209800"/>
          </a:xfrm>
        </p:spPr>
        <p:txBody>
          <a:bodyPr>
            <a:normAutofit lnSpcReduction="10000"/>
          </a:bodyPr>
          <a:lstStyle/>
          <a:p>
            <a:pPr marL="0" indent="0">
              <a:buNone/>
            </a:pPr>
            <a:r>
              <a:rPr lang="en-GB" sz="15000" dirty="0" smtClean="0"/>
              <a:t>????</a:t>
            </a:r>
            <a:endParaRPr lang="en-GB" sz="15000" dirty="0"/>
          </a:p>
        </p:txBody>
      </p:sp>
    </p:spTree>
    <p:extLst>
      <p:ext uri="{BB962C8B-B14F-4D97-AF65-F5344CB8AC3E}">
        <p14:creationId xmlns:p14="http://schemas.microsoft.com/office/powerpoint/2010/main" xmlns="" val="3496108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727013"/>
            <a:ext cx="7772400" cy="1470025"/>
          </a:xfrm>
        </p:spPr>
        <p:txBody>
          <a:bodyPr/>
          <a:lstStyle/>
          <a:p>
            <a:endParaRPr lang="en-GB" dirty="0"/>
          </a:p>
        </p:txBody>
      </p:sp>
      <p:sp>
        <p:nvSpPr>
          <p:cNvPr id="3" name="Undertitel 2"/>
          <p:cNvSpPr>
            <a:spLocks noGrp="1"/>
          </p:cNvSpPr>
          <p:nvPr>
            <p:ph type="subTitle" idx="1"/>
          </p:nvPr>
        </p:nvSpPr>
        <p:spPr/>
        <p:txBody>
          <a:bodyPr/>
          <a:lstStyle/>
          <a:p>
            <a:endParaRPr lang="en-GB"/>
          </a:p>
        </p:txBody>
      </p:sp>
      <p:pic>
        <p:nvPicPr>
          <p:cNvPr id="4" name="Picture 7" descr="Underside"/>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0" y="1174750"/>
            <a:ext cx="9144000" cy="5683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Billede 6" descr="DRC_logo.gif"/>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255588" y="214283"/>
            <a:ext cx="1521920" cy="720726"/>
          </a:xfrm>
          <a:prstGeom prst="rect">
            <a:avLst/>
          </a:prstGeom>
        </p:spPr>
      </p:pic>
      <p:pic>
        <p:nvPicPr>
          <p:cNvPr id="8" name="Billede 7"/>
          <p:cNvPicPr>
            <a:picLocks noChangeAspect="1"/>
          </p:cNvPicPr>
          <p:nvPr/>
        </p:nvPicPr>
        <p:blipFill>
          <a:blip r:embed="rId5"/>
          <a:stretch>
            <a:fillRect/>
          </a:stretch>
        </p:blipFill>
        <p:spPr>
          <a:xfrm>
            <a:off x="0" y="-635001"/>
            <a:ext cx="9144000" cy="7717373"/>
          </a:xfrm>
          <a:prstGeom prst="rect">
            <a:avLst/>
          </a:prstGeom>
        </p:spPr>
      </p:pic>
      <p:cxnSp>
        <p:nvCxnSpPr>
          <p:cNvPr id="11" name="Lige pilforbindelse 10"/>
          <p:cNvCxnSpPr/>
          <p:nvPr/>
        </p:nvCxnSpPr>
        <p:spPr>
          <a:xfrm flipH="1">
            <a:off x="5032376" y="666750"/>
            <a:ext cx="1428749" cy="619125"/>
          </a:xfrm>
          <a:prstGeom prst="straightConnector1">
            <a:avLst/>
          </a:prstGeom>
          <a:ln w="57150" cmpd="sng">
            <a:solidFill>
              <a:srgbClr val="BE1B17"/>
            </a:solidFill>
            <a:prstDash val="sysDash"/>
            <a:tailEnd type="arrow"/>
          </a:ln>
        </p:spPr>
        <p:style>
          <a:lnRef idx="3">
            <a:schemeClr val="accent6"/>
          </a:lnRef>
          <a:fillRef idx="0">
            <a:schemeClr val="accent6"/>
          </a:fillRef>
          <a:effectRef idx="2">
            <a:schemeClr val="accent6"/>
          </a:effectRef>
          <a:fontRef idx="minor">
            <a:schemeClr val="tx1"/>
          </a:fontRef>
        </p:style>
      </p:cxnSp>
      <p:cxnSp>
        <p:nvCxnSpPr>
          <p:cNvPr id="14" name="Lige pilforbindelse 13"/>
          <p:cNvCxnSpPr/>
          <p:nvPr/>
        </p:nvCxnSpPr>
        <p:spPr>
          <a:xfrm>
            <a:off x="2667000" y="476250"/>
            <a:ext cx="1422402" cy="619125"/>
          </a:xfrm>
          <a:prstGeom prst="straightConnector1">
            <a:avLst/>
          </a:prstGeom>
          <a:ln w="57150" cmpd="sng">
            <a:solidFill>
              <a:srgbClr val="BE1B17"/>
            </a:solidFill>
            <a:prstDash val="sysDash"/>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xmlns="" val="93811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727013"/>
            <a:ext cx="7772400" cy="1470025"/>
          </a:xfrm>
        </p:spPr>
        <p:txBody>
          <a:bodyPr/>
          <a:lstStyle/>
          <a:p>
            <a:endParaRPr lang="da-DK"/>
          </a:p>
        </p:txBody>
      </p:sp>
      <p:sp>
        <p:nvSpPr>
          <p:cNvPr id="3" name="Undertitel 2"/>
          <p:cNvSpPr>
            <a:spLocks noGrp="1"/>
          </p:cNvSpPr>
          <p:nvPr>
            <p:ph type="subTitle" idx="1"/>
          </p:nvPr>
        </p:nvSpPr>
        <p:spPr/>
        <p:txBody>
          <a:bodyPr/>
          <a:lstStyle/>
          <a:p>
            <a:endParaRPr lang="da-DK"/>
          </a:p>
        </p:txBody>
      </p:sp>
      <p:pic>
        <p:nvPicPr>
          <p:cNvPr id="4" name="Picture 7" descr="Underside"/>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0" y="1174751"/>
            <a:ext cx="9144000" cy="5683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2"/>
          <p:cNvSpPr txBox="1">
            <a:spLocks noChangeArrowheads="1"/>
          </p:cNvSpPr>
          <p:nvPr/>
        </p:nvSpPr>
        <p:spPr>
          <a:xfrm>
            <a:off x="112713" y="462896"/>
            <a:ext cx="9031287" cy="594071"/>
          </a:xfrm>
          <a:prstGeom prst="rect">
            <a:avLst/>
          </a:prstGeom>
          <a:extLst/>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da-DK" dirty="0" smtClean="0">
                <a:solidFill>
                  <a:srgbClr val="BE1B17"/>
                </a:solidFill>
              </a:rPr>
              <a:t>Irak – kort fortalt</a:t>
            </a:r>
            <a:endParaRPr lang="da-DK" dirty="0">
              <a:solidFill>
                <a:srgbClr val="BE1B17"/>
              </a:solidFill>
            </a:endParaRPr>
          </a:p>
        </p:txBody>
      </p:sp>
      <p:pic>
        <p:nvPicPr>
          <p:cNvPr id="7" name="Billede 6" descr="DRC_logo.gif"/>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255588" y="214283"/>
            <a:ext cx="1521920" cy="720726"/>
          </a:xfrm>
          <a:prstGeom prst="rect">
            <a:avLst/>
          </a:prstGeom>
        </p:spPr>
      </p:pic>
      <p:pic>
        <p:nvPicPr>
          <p:cNvPr id="6" name="Billede 5"/>
          <p:cNvPicPr>
            <a:picLocks noChangeAspect="1"/>
          </p:cNvPicPr>
          <p:nvPr/>
        </p:nvPicPr>
        <p:blipFill>
          <a:blip r:embed="rId5"/>
          <a:stretch>
            <a:fillRect/>
          </a:stretch>
        </p:blipFill>
        <p:spPr>
          <a:xfrm>
            <a:off x="6038974" y="1475116"/>
            <a:ext cx="3069863" cy="2049134"/>
          </a:xfrm>
          <a:prstGeom prst="rect">
            <a:avLst/>
          </a:prstGeom>
        </p:spPr>
      </p:pic>
      <p:sp>
        <p:nvSpPr>
          <p:cNvPr id="8" name="Rektangel 7"/>
          <p:cNvSpPr/>
          <p:nvPr/>
        </p:nvSpPr>
        <p:spPr>
          <a:xfrm>
            <a:off x="228023" y="1467547"/>
            <a:ext cx="5883852" cy="5078314"/>
          </a:xfrm>
          <a:prstGeom prst="rect">
            <a:avLst/>
          </a:prstGeom>
        </p:spPr>
        <p:txBody>
          <a:bodyPr wrap="square">
            <a:spAutoFit/>
          </a:bodyPr>
          <a:lstStyle/>
          <a:p>
            <a:r>
              <a:rPr lang="da-DK" b="1" dirty="0" smtClean="0"/>
              <a:t>Befolkningsstørrelse: </a:t>
            </a:r>
            <a:r>
              <a:rPr lang="da-DK" dirty="0" smtClean="0"/>
              <a:t>37,056,169 (2015 </a:t>
            </a:r>
            <a:r>
              <a:rPr lang="da-DK" dirty="0" err="1" smtClean="0"/>
              <a:t>est</a:t>
            </a:r>
            <a:r>
              <a:rPr lang="da-DK" dirty="0" smtClean="0"/>
              <a:t>.)</a:t>
            </a:r>
            <a:endParaRPr lang="da-DK" b="1" dirty="0" smtClean="0"/>
          </a:p>
          <a:p>
            <a:endParaRPr lang="da-DK" b="1" dirty="0" smtClean="0"/>
          </a:p>
          <a:p>
            <a:r>
              <a:rPr lang="da-DK" b="1" dirty="0" smtClean="0"/>
              <a:t>Størrelse: </a:t>
            </a:r>
            <a:r>
              <a:rPr lang="da-DK" dirty="0" smtClean="0"/>
              <a:t>438,317 km</a:t>
            </a:r>
            <a:r>
              <a:rPr lang="da-DK" baseline="30000" dirty="0" smtClean="0"/>
              <a:t>2</a:t>
            </a:r>
          </a:p>
          <a:p>
            <a:endParaRPr lang="da-DK" b="1" dirty="0" smtClean="0"/>
          </a:p>
          <a:p>
            <a:r>
              <a:rPr lang="da-DK" b="1" dirty="0" smtClean="0"/>
              <a:t>Etnisk sammensætning: </a:t>
            </a:r>
            <a:r>
              <a:rPr lang="da-DK" dirty="0" err="1" smtClean="0"/>
              <a:t>Arab</a:t>
            </a:r>
            <a:r>
              <a:rPr lang="da-DK" dirty="0" smtClean="0"/>
              <a:t> 75%-80%, Kurdisk 15%-20%, øvrige 5%</a:t>
            </a:r>
            <a:br>
              <a:rPr lang="da-DK" dirty="0" smtClean="0"/>
            </a:br>
            <a:r>
              <a:rPr lang="da-DK" dirty="0" smtClean="0"/>
              <a:t/>
            </a:r>
            <a:br>
              <a:rPr lang="da-DK" dirty="0" smtClean="0"/>
            </a:br>
            <a:r>
              <a:rPr lang="da-DK" b="1" dirty="0"/>
              <a:t>Religion: </a:t>
            </a:r>
            <a:r>
              <a:rPr lang="da-DK" dirty="0"/>
              <a:t>Islam = </a:t>
            </a:r>
            <a:r>
              <a:rPr lang="da-DK" dirty="0" smtClean="0"/>
              <a:t>95%-99</a:t>
            </a:r>
            <a:r>
              <a:rPr lang="da-DK" dirty="0"/>
              <a:t>% (</a:t>
            </a:r>
            <a:r>
              <a:rPr lang="da-DK" dirty="0" err="1"/>
              <a:t>Shia</a:t>
            </a:r>
            <a:r>
              <a:rPr lang="da-DK" dirty="0"/>
              <a:t> 60%-65%, </a:t>
            </a:r>
            <a:r>
              <a:rPr lang="da-DK" dirty="0" err="1"/>
              <a:t>Sunni</a:t>
            </a:r>
            <a:r>
              <a:rPr lang="da-DK" dirty="0"/>
              <a:t> 32%-37%)</a:t>
            </a:r>
            <a:endParaRPr lang="da-DK" b="1" dirty="0"/>
          </a:p>
          <a:p>
            <a:endParaRPr lang="da-DK" dirty="0" smtClean="0"/>
          </a:p>
          <a:p>
            <a:r>
              <a:rPr lang="da-DK" b="1" dirty="0" smtClean="0"/>
              <a:t>Økonomi: </a:t>
            </a:r>
            <a:r>
              <a:rPr lang="da-DK" dirty="0" smtClean="0"/>
              <a:t>BNP per indbygger = ca. $14.600</a:t>
            </a:r>
          </a:p>
          <a:p>
            <a:endParaRPr lang="da-DK" dirty="0"/>
          </a:p>
          <a:p>
            <a:r>
              <a:rPr lang="da-DK" b="1" dirty="0" smtClean="0"/>
              <a:t>Politik:</a:t>
            </a:r>
            <a:endParaRPr lang="da-DK" dirty="0"/>
          </a:p>
          <a:p>
            <a:pPr marL="285750" indent="-285750">
              <a:buFont typeface="Arial"/>
              <a:buChar char="•"/>
            </a:pPr>
            <a:r>
              <a:rPr lang="da-DK" dirty="0" smtClean="0"/>
              <a:t>1968-2003: Det ”</a:t>
            </a:r>
            <a:r>
              <a:rPr lang="da-DK" dirty="0" err="1" smtClean="0"/>
              <a:t>pan-arabiske</a:t>
            </a:r>
            <a:r>
              <a:rPr lang="da-DK" dirty="0" smtClean="0"/>
              <a:t>” </a:t>
            </a:r>
            <a:r>
              <a:rPr lang="da-DK" dirty="0" err="1" smtClean="0"/>
              <a:t>Baath</a:t>
            </a:r>
            <a:r>
              <a:rPr lang="da-DK" dirty="0" smtClean="0"/>
              <a:t> &amp; Saddam</a:t>
            </a:r>
          </a:p>
          <a:p>
            <a:pPr marL="285750" indent="-285750">
              <a:buFont typeface="Arial"/>
              <a:buChar char="•"/>
            </a:pPr>
            <a:r>
              <a:rPr lang="da-DK" dirty="0" smtClean="0"/>
              <a:t>2003-2006: Interim og kortlivede regeringer</a:t>
            </a:r>
          </a:p>
          <a:p>
            <a:pPr marL="285750" indent="-285750">
              <a:buFont typeface="Arial"/>
              <a:buChar char="•"/>
            </a:pPr>
            <a:r>
              <a:rPr lang="da-DK" dirty="0" smtClean="0"/>
              <a:t>2006-2014: Al-Maliki regering</a:t>
            </a:r>
          </a:p>
          <a:p>
            <a:pPr marL="285750" indent="-285750">
              <a:buFont typeface="Arial"/>
              <a:buChar char="•"/>
            </a:pPr>
            <a:r>
              <a:rPr lang="da-DK" dirty="0" smtClean="0"/>
              <a:t>2014- : Al-</a:t>
            </a:r>
            <a:r>
              <a:rPr lang="da-DK" dirty="0" err="1" smtClean="0"/>
              <a:t>Abadi</a:t>
            </a:r>
            <a:endParaRPr lang="da-DK" dirty="0" smtClean="0"/>
          </a:p>
          <a:p>
            <a:endParaRPr lang="da-DK" b="1" dirty="0"/>
          </a:p>
          <a:p>
            <a:endParaRPr lang="da-DK" b="1" dirty="0"/>
          </a:p>
        </p:txBody>
      </p:sp>
      <p:sp>
        <p:nvSpPr>
          <p:cNvPr id="9" name="Tekstfelt 8"/>
          <p:cNvSpPr txBox="1"/>
          <p:nvPr/>
        </p:nvSpPr>
        <p:spPr>
          <a:xfrm>
            <a:off x="104776" y="6429375"/>
            <a:ext cx="2226215" cy="369332"/>
          </a:xfrm>
          <a:prstGeom prst="rect">
            <a:avLst/>
          </a:prstGeom>
          <a:noFill/>
        </p:spPr>
        <p:txBody>
          <a:bodyPr wrap="none" rtlCol="0">
            <a:spAutoFit/>
          </a:bodyPr>
          <a:lstStyle/>
          <a:p>
            <a:r>
              <a:rPr lang="en-GB" i="1" dirty="0" err="1" smtClean="0"/>
              <a:t>Kilde</a:t>
            </a:r>
            <a:r>
              <a:rPr lang="en-GB" i="1" dirty="0" smtClean="0"/>
              <a:t>: “CIA </a:t>
            </a:r>
            <a:r>
              <a:rPr lang="en-GB" i="1" dirty="0" err="1" smtClean="0"/>
              <a:t>Factbook</a:t>
            </a:r>
            <a:r>
              <a:rPr lang="en-GB" i="1" dirty="0" smtClean="0"/>
              <a:t>”</a:t>
            </a:r>
            <a:endParaRPr lang="en-GB" i="1" dirty="0"/>
          </a:p>
        </p:txBody>
      </p:sp>
      <p:pic>
        <p:nvPicPr>
          <p:cNvPr id="10" name="Billede 9"/>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5140325" y="3981450"/>
            <a:ext cx="3984625" cy="2657830"/>
          </a:xfrm>
          <a:prstGeom prst="rect">
            <a:avLst/>
          </a:prstGeom>
        </p:spPr>
      </p:pic>
      <p:pic>
        <p:nvPicPr>
          <p:cNvPr id="15" name="Billede 14"/>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529648" y="1334372"/>
            <a:ext cx="8108712" cy="5405808"/>
          </a:xfrm>
          <a:prstGeom prst="rect">
            <a:avLst/>
          </a:prstGeom>
        </p:spPr>
      </p:pic>
    </p:spTree>
    <p:extLst>
      <p:ext uri="{BB962C8B-B14F-4D97-AF65-F5344CB8AC3E}">
        <p14:creationId xmlns:p14="http://schemas.microsoft.com/office/powerpoint/2010/main" xmlns="" val="297229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727013"/>
            <a:ext cx="7772400" cy="1470025"/>
          </a:xfrm>
        </p:spPr>
        <p:txBody>
          <a:bodyPr/>
          <a:lstStyle/>
          <a:p>
            <a:endParaRPr lang="da-DK"/>
          </a:p>
        </p:txBody>
      </p:sp>
      <p:sp>
        <p:nvSpPr>
          <p:cNvPr id="3" name="Undertitel 2"/>
          <p:cNvSpPr>
            <a:spLocks noGrp="1"/>
          </p:cNvSpPr>
          <p:nvPr>
            <p:ph type="subTitle" idx="1"/>
          </p:nvPr>
        </p:nvSpPr>
        <p:spPr/>
        <p:txBody>
          <a:bodyPr/>
          <a:lstStyle/>
          <a:p>
            <a:endParaRPr lang="da-DK"/>
          </a:p>
        </p:txBody>
      </p:sp>
      <p:pic>
        <p:nvPicPr>
          <p:cNvPr id="4" name="Picture 7" descr="Underside"/>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0" y="1174751"/>
            <a:ext cx="9144000" cy="5683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Billede 6" descr="DRC_logo.gif"/>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255588" y="214283"/>
            <a:ext cx="1521920" cy="720726"/>
          </a:xfrm>
          <a:prstGeom prst="rect">
            <a:avLst/>
          </a:prstGeom>
        </p:spPr>
      </p:pic>
      <p:sp>
        <p:nvSpPr>
          <p:cNvPr id="9" name="Tekstfelt 8"/>
          <p:cNvSpPr txBox="1"/>
          <p:nvPr/>
        </p:nvSpPr>
        <p:spPr>
          <a:xfrm>
            <a:off x="104776" y="6429375"/>
            <a:ext cx="2805325" cy="369332"/>
          </a:xfrm>
          <a:prstGeom prst="rect">
            <a:avLst/>
          </a:prstGeom>
          <a:noFill/>
        </p:spPr>
        <p:txBody>
          <a:bodyPr wrap="none" rtlCol="0">
            <a:spAutoFit/>
          </a:bodyPr>
          <a:lstStyle/>
          <a:p>
            <a:r>
              <a:rPr lang="en-GB" i="1" dirty="0" err="1" smtClean="0"/>
              <a:t>Kilde</a:t>
            </a:r>
            <a:r>
              <a:rPr lang="en-GB" i="1" dirty="0" smtClean="0"/>
              <a:t>: “</a:t>
            </a:r>
            <a:r>
              <a:rPr lang="en-GB" i="1" dirty="0" err="1" smtClean="0"/>
              <a:t>OrientalReview.org</a:t>
            </a:r>
            <a:r>
              <a:rPr lang="en-GB" i="1" dirty="0" smtClean="0"/>
              <a:t>”</a:t>
            </a:r>
            <a:endParaRPr lang="en-GB" i="1" dirty="0"/>
          </a:p>
        </p:txBody>
      </p:sp>
      <p:pic>
        <p:nvPicPr>
          <p:cNvPr id="14" name="Billede 13"/>
          <p:cNvPicPr>
            <a:picLocks noChangeAspect="1"/>
          </p:cNvPicPr>
          <p:nvPr/>
        </p:nvPicPr>
        <p:blipFill>
          <a:blip r:embed="rId5"/>
          <a:stretch>
            <a:fillRect/>
          </a:stretch>
        </p:blipFill>
        <p:spPr>
          <a:xfrm>
            <a:off x="190500" y="0"/>
            <a:ext cx="8746177" cy="6858000"/>
          </a:xfrm>
          <a:prstGeom prst="rect">
            <a:avLst/>
          </a:prstGeom>
        </p:spPr>
      </p:pic>
    </p:spTree>
    <p:extLst>
      <p:ext uri="{BB962C8B-B14F-4D97-AF65-F5344CB8AC3E}">
        <p14:creationId xmlns:p14="http://schemas.microsoft.com/office/powerpoint/2010/main" xmlns="" val="3919974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727013"/>
            <a:ext cx="7772400" cy="1470025"/>
          </a:xfrm>
        </p:spPr>
        <p:txBody>
          <a:bodyPr/>
          <a:lstStyle/>
          <a:p>
            <a:endParaRPr lang="da-DK"/>
          </a:p>
        </p:txBody>
      </p:sp>
      <p:sp>
        <p:nvSpPr>
          <p:cNvPr id="3" name="Undertitel 2"/>
          <p:cNvSpPr>
            <a:spLocks noGrp="1"/>
          </p:cNvSpPr>
          <p:nvPr>
            <p:ph type="subTitle" idx="1"/>
          </p:nvPr>
        </p:nvSpPr>
        <p:spPr/>
        <p:txBody>
          <a:bodyPr/>
          <a:lstStyle/>
          <a:p>
            <a:endParaRPr lang="da-DK"/>
          </a:p>
        </p:txBody>
      </p:sp>
      <p:pic>
        <p:nvPicPr>
          <p:cNvPr id="4" name="Picture 7" descr="Underside"/>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0" y="1174751"/>
            <a:ext cx="9144000" cy="5683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2"/>
          <p:cNvSpPr txBox="1">
            <a:spLocks noChangeArrowheads="1"/>
          </p:cNvSpPr>
          <p:nvPr/>
        </p:nvSpPr>
        <p:spPr>
          <a:xfrm>
            <a:off x="112713" y="462896"/>
            <a:ext cx="9031287" cy="594071"/>
          </a:xfrm>
          <a:prstGeom prst="rect">
            <a:avLst/>
          </a:prstGeom>
          <a:extLst/>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da-DK" dirty="0" smtClean="0">
                <a:solidFill>
                  <a:srgbClr val="BE1B17"/>
                </a:solidFill>
              </a:rPr>
              <a:t>Humanitært overblik</a:t>
            </a:r>
            <a:endParaRPr lang="da-DK" dirty="0">
              <a:solidFill>
                <a:srgbClr val="BE1B17"/>
              </a:solidFill>
            </a:endParaRPr>
          </a:p>
        </p:txBody>
      </p:sp>
      <p:pic>
        <p:nvPicPr>
          <p:cNvPr id="7" name="Billede 6" descr="DRC_logo.gif"/>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255588" y="214283"/>
            <a:ext cx="1521920" cy="720726"/>
          </a:xfrm>
          <a:prstGeom prst="rect">
            <a:avLst/>
          </a:prstGeom>
        </p:spPr>
      </p:pic>
      <p:graphicFrame>
        <p:nvGraphicFramePr>
          <p:cNvPr id="6" name="Diagram 5"/>
          <p:cNvGraphicFramePr/>
          <p:nvPr>
            <p:extLst>
              <p:ext uri="{D42A27DB-BD31-4B8C-83A1-F6EECF244321}">
                <p14:modId xmlns:p14="http://schemas.microsoft.com/office/powerpoint/2010/main" xmlns="" val="3651558170"/>
              </p:ext>
            </p:extLst>
          </p:nvPr>
        </p:nvGraphicFramePr>
        <p:xfrm>
          <a:off x="1524000" y="1397000"/>
          <a:ext cx="6096000" cy="30321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Billede 7" descr="Skærmbillede 2015-09-08 kl. 00.14.53.png"/>
          <p:cNvPicPr>
            <a:picLocks noChangeAspect="1"/>
          </p:cNvPicPr>
          <p:nvPr/>
        </p:nvPicPr>
        <p:blipFill>
          <a:blip r:embed="rId10">
            <a:extLst>
              <a:ext uri="{28A0092B-C50C-407E-A947-70E740481C1C}">
                <a14:useLocalDpi xmlns:a14="http://schemas.microsoft.com/office/drawing/2010/main" xmlns=""/>
              </a:ext>
            </a:extLst>
          </a:blip>
          <a:stretch>
            <a:fillRect/>
          </a:stretch>
        </p:blipFill>
        <p:spPr>
          <a:xfrm>
            <a:off x="412750" y="4518025"/>
            <a:ext cx="1917700" cy="609600"/>
          </a:xfrm>
          <a:prstGeom prst="rect">
            <a:avLst/>
          </a:prstGeom>
        </p:spPr>
      </p:pic>
      <p:pic>
        <p:nvPicPr>
          <p:cNvPr id="10" name="Billede 9" descr="Skærmbillede 2015-09-08 kl. 00.15.04.png"/>
          <p:cNvPicPr>
            <a:picLocks noChangeAspect="1"/>
          </p:cNvPicPr>
          <p:nvPr/>
        </p:nvPicPr>
        <p:blipFill>
          <a:blip r:embed="rId11">
            <a:extLst>
              <a:ext uri="{28A0092B-C50C-407E-A947-70E740481C1C}">
                <a14:useLocalDpi xmlns:a14="http://schemas.microsoft.com/office/drawing/2010/main" xmlns=""/>
              </a:ext>
            </a:extLst>
          </a:blip>
          <a:stretch>
            <a:fillRect/>
          </a:stretch>
        </p:blipFill>
        <p:spPr>
          <a:xfrm>
            <a:off x="2597150" y="4429125"/>
            <a:ext cx="4267200" cy="723900"/>
          </a:xfrm>
          <a:prstGeom prst="rect">
            <a:avLst/>
          </a:prstGeom>
        </p:spPr>
      </p:pic>
      <p:pic>
        <p:nvPicPr>
          <p:cNvPr id="11" name="Billede 10" descr="Skærmbillede 2015-09-08 kl. 00.15.16.png"/>
          <p:cNvPicPr>
            <a:picLocks noChangeAspect="1"/>
          </p:cNvPicPr>
          <p:nvPr/>
        </p:nvPicPr>
        <p:blipFill>
          <a:blip r:embed="rId12">
            <a:extLst>
              <a:ext uri="{28A0092B-C50C-407E-A947-70E740481C1C}">
                <a14:useLocalDpi xmlns:a14="http://schemas.microsoft.com/office/drawing/2010/main" xmlns=""/>
              </a:ext>
            </a:extLst>
          </a:blip>
          <a:stretch>
            <a:fillRect/>
          </a:stretch>
        </p:blipFill>
        <p:spPr>
          <a:xfrm>
            <a:off x="2965450" y="5397500"/>
            <a:ext cx="3898900" cy="660400"/>
          </a:xfrm>
          <a:prstGeom prst="rect">
            <a:avLst/>
          </a:prstGeom>
        </p:spPr>
      </p:pic>
      <p:pic>
        <p:nvPicPr>
          <p:cNvPr id="13" name="Billede 12" descr="Skærmbillede 2015-09-08 kl. 00.15.26.png"/>
          <p:cNvPicPr>
            <a:picLocks noChangeAspect="1"/>
          </p:cNvPicPr>
          <p:nvPr/>
        </p:nvPicPr>
        <p:blipFill>
          <a:blip r:embed="rId13">
            <a:extLst>
              <a:ext uri="{28A0092B-C50C-407E-A947-70E740481C1C}">
                <a14:useLocalDpi xmlns:a14="http://schemas.microsoft.com/office/drawing/2010/main" xmlns=""/>
              </a:ext>
            </a:extLst>
          </a:blip>
          <a:stretch>
            <a:fillRect/>
          </a:stretch>
        </p:blipFill>
        <p:spPr>
          <a:xfrm>
            <a:off x="7004050" y="4429125"/>
            <a:ext cx="1536700" cy="723900"/>
          </a:xfrm>
          <a:prstGeom prst="rect">
            <a:avLst/>
          </a:prstGeom>
        </p:spPr>
      </p:pic>
      <p:pic>
        <p:nvPicPr>
          <p:cNvPr id="14" name="Billede 13" descr="Skærmbillede 2015-09-08 kl. 00.15.33.png"/>
          <p:cNvPicPr>
            <a:picLocks noChangeAspect="1"/>
          </p:cNvPicPr>
          <p:nvPr/>
        </p:nvPicPr>
        <p:blipFill>
          <a:blip r:embed="rId14">
            <a:extLst>
              <a:ext uri="{28A0092B-C50C-407E-A947-70E740481C1C}">
                <a14:useLocalDpi xmlns:a14="http://schemas.microsoft.com/office/drawing/2010/main" xmlns=""/>
              </a:ext>
            </a:extLst>
          </a:blip>
          <a:stretch>
            <a:fillRect/>
          </a:stretch>
        </p:blipFill>
        <p:spPr>
          <a:xfrm>
            <a:off x="255588" y="5397500"/>
            <a:ext cx="2451100" cy="660400"/>
          </a:xfrm>
          <a:prstGeom prst="rect">
            <a:avLst/>
          </a:prstGeom>
        </p:spPr>
      </p:pic>
      <p:pic>
        <p:nvPicPr>
          <p:cNvPr id="15" name="Billede 14" descr="Skærmbillede 2015-09-08 kl. 00.15.47.png"/>
          <p:cNvPicPr>
            <a:picLocks noChangeAspect="1"/>
          </p:cNvPicPr>
          <p:nvPr/>
        </p:nvPicPr>
        <p:blipFill>
          <a:blip r:embed="rId15">
            <a:extLst>
              <a:ext uri="{28A0092B-C50C-407E-A947-70E740481C1C}">
                <a14:useLocalDpi xmlns:a14="http://schemas.microsoft.com/office/drawing/2010/main" xmlns=""/>
              </a:ext>
            </a:extLst>
          </a:blip>
          <a:stretch>
            <a:fillRect/>
          </a:stretch>
        </p:blipFill>
        <p:spPr>
          <a:xfrm>
            <a:off x="7004050" y="5546725"/>
            <a:ext cx="1993900" cy="571500"/>
          </a:xfrm>
          <a:prstGeom prst="rect">
            <a:avLst/>
          </a:prstGeom>
        </p:spPr>
      </p:pic>
      <p:sp>
        <p:nvSpPr>
          <p:cNvPr id="16" name="Tekstfelt 15"/>
          <p:cNvSpPr txBox="1"/>
          <p:nvPr/>
        </p:nvSpPr>
        <p:spPr>
          <a:xfrm>
            <a:off x="104776" y="6429375"/>
            <a:ext cx="3423658" cy="369332"/>
          </a:xfrm>
          <a:prstGeom prst="rect">
            <a:avLst/>
          </a:prstGeom>
          <a:noFill/>
        </p:spPr>
        <p:txBody>
          <a:bodyPr wrap="none" rtlCol="0">
            <a:spAutoFit/>
          </a:bodyPr>
          <a:lstStyle/>
          <a:p>
            <a:r>
              <a:rPr lang="en-GB" i="1" dirty="0" err="1" smtClean="0"/>
              <a:t>Kilde</a:t>
            </a:r>
            <a:r>
              <a:rPr lang="en-GB" i="1" dirty="0" smtClean="0"/>
              <a:t>: IOM/UNOCHA, august 2015</a:t>
            </a:r>
            <a:endParaRPr lang="en-GB" i="1" dirty="0"/>
          </a:p>
        </p:txBody>
      </p:sp>
    </p:spTree>
    <p:extLst>
      <p:ext uri="{BB962C8B-B14F-4D97-AF65-F5344CB8AC3E}">
        <p14:creationId xmlns:p14="http://schemas.microsoft.com/office/powerpoint/2010/main" xmlns="" val="71188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p:cNvSpPr>
            <a:spLocks noGrp="1"/>
          </p:cNvSpPr>
          <p:nvPr>
            <p:ph type="subTitle" idx="1"/>
          </p:nvPr>
        </p:nvSpPr>
        <p:spPr/>
        <p:txBody>
          <a:bodyPr/>
          <a:lstStyle/>
          <a:p>
            <a:endParaRPr lang="da-DK"/>
          </a:p>
        </p:txBody>
      </p:sp>
      <p:pic>
        <p:nvPicPr>
          <p:cNvPr id="4" name="Picture 7" descr="Underside"/>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0" y="1174751"/>
            <a:ext cx="9144000" cy="5683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Billede 6" descr="DRC_logo.gif"/>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255588" y="214283"/>
            <a:ext cx="1521920" cy="720726"/>
          </a:xfrm>
          <a:prstGeom prst="rect">
            <a:avLst/>
          </a:prstGeom>
        </p:spPr>
      </p:pic>
      <p:pic>
        <p:nvPicPr>
          <p:cNvPr id="6" name="Picture 4" descr="C:\Users\Michael\Desktop\DRC Iraq location map.jpg"/>
          <p:cNvPicPr/>
          <p:nvPr/>
        </p:nvPicPr>
        <p:blipFill rotWithShape="1">
          <a:blip r:embed="rId5" cstate="screen">
            <a:extLst>
              <a:ext uri="{28A0092B-C50C-407E-A947-70E740481C1C}">
                <a14:useLocalDpi xmlns:a14="http://schemas.microsoft.com/office/drawing/2010/main" xmlns=""/>
              </a:ext>
            </a:extLst>
          </a:blip>
          <a:srcRect/>
          <a:stretch/>
        </p:blipFill>
        <p:spPr bwMode="auto">
          <a:xfrm>
            <a:off x="2705100" y="0"/>
            <a:ext cx="6502400" cy="6858000"/>
          </a:xfrm>
          <a:prstGeom prst="rect">
            <a:avLst/>
          </a:prstGeom>
          <a:noFill/>
          <a:ln>
            <a:noFill/>
          </a:ln>
        </p:spPr>
      </p:pic>
      <p:sp>
        <p:nvSpPr>
          <p:cNvPr id="2" name="Tekstfelt 1"/>
          <p:cNvSpPr txBox="1"/>
          <p:nvPr/>
        </p:nvSpPr>
        <p:spPr>
          <a:xfrm>
            <a:off x="-25400" y="1092200"/>
            <a:ext cx="2819400" cy="5447646"/>
          </a:xfrm>
          <a:prstGeom prst="rect">
            <a:avLst/>
          </a:prstGeom>
          <a:noFill/>
        </p:spPr>
        <p:txBody>
          <a:bodyPr wrap="square" rtlCol="0">
            <a:spAutoFit/>
          </a:bodyPr>
          <a:lstStyle/>
          <a:p>
            <a:r>
              <a:rPr lang="da-DK" sz="2400" b="1" u="sng" dirty="0" smtClean="0"/>
              <a:t>DRC i Irak:</a:t>
            </a:r>
          </a:p>
          <a:p>
            <a:endParaRPr lang="da-DK" dirty="0" smtClean="0"/>
          </a:p>
          <a:p>
            <a:pPr marL="285750" indent="-285750">
              <a:buFontTx/>
              <a:buChar char="-"/>
            </a:pPr>
            <a:r>
              <a:rPr lang="da-DK" b="1" dirty="0" smtClean="0"/>
              <a:t>5 kontorer </a:t>
            </a:r>
            <a:r>
              <a:rPr lang="da-DK" dirty="0" smtClean="0"/>
              <a:t>(</a:t>
            </a:r>
            <a:r>
              <a:rPr lang="da-DK" dirty="0" err="1" smtClean="0"/>
              <a:t>Erbil</a:t>
            </a:r>
            <a:r>
              <a:rPr lang="da-DK" dirty="0" smtClean="0"/>
              <a:t>, </a:t>
            </a:r>
            <a:r>
              <a:rPr lang="da-DK" dirty="0" err="1" smtClean="0"/>
              <a:t>Duhok</a:t>
            </a:r>
            <a:r>
              <a:rPr lang="da-DK" dirty="0" smtClean="0"/>
              <a:t>, </a:t>
            </a:r>
            <a:r>
              <a:rPr lang="da-DK" dirty="0" err="1" smtClean="0"/>
              <a:t>Zakho</a:t>
            </a:r>
            <a:r>
              <a:rPr lang="da-DK" dirty="0" smtClean="0"/>
              <a:t>, Baghdad &amp; </a:t>
            </a:r>
            <a:r>
              <a:rPr lang="da-DK" dirty="0" err="1" smtClean="0"/>
              <a:t>Kerbala</a:t>
            </a:r>
            <a:r>
              <a:rPr lang="da-DK" dirty="0" smtClean="0"/>
              <a:t>).</a:t>
            </a:r>
          </a:p>
          <a:p>
            <a:pPr marL="285750" indent="-285750">
              <a:buFontTx/>
              <a:buChar char="-"/>
            </a:pPr>
            <a:r>
              <a:rPr lang="da-DK" dirty="0" smtClean="0"/>
              <a:t>Ca. </a:t>
            </a:r>
            <a:r>
              <a:rPr lang="da-DK" b="1" dirty="0" smtClean="0"/>
              <a:t>40 internationalt ansatte </a:t>
            </a:r>
            <a:r>
              <a:rPr lang="da-DK" dirty="0" smtClean="0"/>
              <a:t>og </a:t>
            </a:r>
            <a:r>
              <a:rPr lang="da-DK" b="1" dirty="0" smtClean="0"/>
              <a:t>+300 nationalt ansatte</a:t>
            </a:r>
            <a:r>
              <a:rPr lang="da-DK" dirty="0" smtClean="0"/>
              <a:t>.</a:t>
            </a:r>
          </a:p>
          <a:p>
            <a:pPr marL="285750" indent="-285750">
              <a:buFontTx/>
              <a:buChar char="-"/>
            </a:pPr>
            <a:r>
              <a:rPr lang="da-DK" dirty="0" smtClean="0"/>
              <a:t>Målrettet nødhjælp til både </a:t>
            </a:r>
            <a:r>
              <a:rPr lang="da-DK" b="1" dirty="0" smtClean="0"/>
              <a:t>flygtninge og </a:t>
            </a:r>
            <a:r>
              <a:rPr lang="da-DK" b="1" dirty="0" err="1" smtClean="0"/>
              <a:t>IDPs</a:t>
            </a:r>
            <a:r>
              <a:rPr lang="da-DK" dirty="0" smtClean="0"/>
              <a:t>.</a:t>
            </a:r>
          </a:p>
          <a:p>
            <a:pPr marL="285750" indent="-285750">
              <a:buFontTx/>
              <a:buChar char="-"/>
            </a:pPr>
            <a:r>
              <a:rPr lang="da-DK" b="1" dirty="0" smtClean="0"/>
              <a:t>Fokus</a:t>
            </a:r>
            <a:r>
              <a:rPr lang="da-DK" dirty="0" smtClean="0"/>
              <a:t>: akut nødhjælp (”</a:t>
            </a:r>
            <a:r>
              <a:rPr lang="da-DK" dirty="0" err="1" smtClean="0"/>
              <a:t>emergency</a:t>
            </a:r>
            <a:r>
              <a:rPr lang="da-DK" dirty="0" smtClean="0"/>
              <a:t>”), beskyttelse, indkomstskabende aktiviteter, vand og sanitet, tag over hovedet og drive lejrene.</a:t>
            </a:r>
          </a:p>
          <a:p>
            <a:pPr marL="285750" indent="-285750">
              <a:buFontTx/>
              <a:buChar char="-"/>
            </a:pPr>
            <a:r>
              <a:rPr lang="da-DK" dirty="0" smtClean="0"/>
              <a:t>Arbejde </a:t>
            </a:r>
            <a:r>
              <a:rPr lang="da-DK" b="1" dirty="0" smtClean="0"/>
              <a:t>både i og udenfor lejre</a:t>
            </a:r>
            <a:r>
              <a:rPr lang="da-DK" dirty="0" smtClean="0"/>
              <a:t>.</a:t>
            </a:r>
            <a:endParaRPr lang="da-DK" dirty="0"/>
          </a:p>
        </p:txBody>
      </p:sp>
      <p:sp>
        <p:nvSpPr>
          <p:cNvPr id="5" name="Rektangel 4"/>
          <p:cNvSpPr/>
          <p:nvPr/>
        </p:nvSpPr>
        <p:spPr>
          <a:xfrm>
            <a:off x="4152900" y="1"/>
            <a:ext cx="2705100" cy="1435100"/>
          </a:xfrm>
          <a:prstGeom prst="rect">
            <a:avLst/>
          </a:prstGeom>
          <a:noFill/>
          <a:ln w="28575"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388295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Underside"/>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0" y="1174751"/>
            <a:ext cx="9144000" cy="5683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Billede 14" descr="Skærmbillede 2015-09-08 kl. 15.41.21.png"/>
          <p:cNvPicPr>
            <a:picLocks noChangeAspect="1"/>
          </p:cNvPicPr>
          <p:nvPr/>
        </p:nvPicPr>
        <p:blipFill>
          <a:blip r:embed="rId4">
            <a:extLst>
              <a:ext uri="{28A0092B-C50C-407E-A947-70E740481C1C}">
                <a14:useLocalDpi xmlns:a14="http://schemas.microsoft.com/office/drawing/2010/main" xmlns=""/>
              </a:ext>
            </a:extLst>
          </a:blip>
          <a:stretch>
            <a:fillRect/>
          </a:stretch>
        </p:blipFill>
        <p:spPr>
          <a:xfrm>
            <a:off x="0" y="1174751"/>
            <a:ext cx="9144000" cy="5182504"/>
          </a:xfrm>
          <a:prstGeom prst="rect">
            <a:avLst/>
          </a:prstGeom>
        </p:spPr>
      </p:pic>
      <p:pic>
        <p:nvPicPr>
          <p:cNvPr id="7" name="Billede 6" descr="DRC_logo.gif"/>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255588" y="214283"/>
            <a:ext cx="1521920" cy="720726"/>
          </a:xfrm>
          <a:prstGeom prst="rect">
            <a:avLst/>
          </a:prstGeom>
        </p:spPr>
      </p:pic>
      <p:sp>
        <p:nvSpPr>
          <p:cNvPr id="8" name="Rectangle 2"/>
          <p:cNvSpPr txBox="1">
            <a:spLocks noChangeArrowheads="1"/>
          </p:cNvSpPr>
          <p:nvPr/>
        </p:nvSpPr>
        <p:spPr>
          <a:xfrm>
            <a:off x="1371601" y="462896"/>
            <a:ext cx="7772400" cy="594071"/>
          </a:xfrm>
          <a:prstGeom prst="rect">
            <a:avLst/>
          </a:prstGeom>
          <a:extLst/>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da-DK" dirty="0" smtClean="0">
                <a:solidFill>
                  <a:srgbClr val="BE1B17"/>
                </a:solidFill>
              </a:rPr>
              <a:t>Dansk Flygtningehjælp i Irak</a:t>
            </a:r>
            <a:endParaRPr lang="da-DK" dirty="0">
              <a:solidFill>
                <a:srgbClr val="BE1B17"/>
              </a:solidFill>
            </a:endParaRPr>
          </a:p>
        </p:txBody>
      </p:sp>
      <p:sp>
        <p:nvSpPr>
          <p:cNvPr id="5" name="Ellipse 4"/>
          <p:cNvSpPr/>
          <p:nvPr/>
        </p:nvSpPr>
        <p:spPr>
          <a:xfrm>
            <a:off x="4305299" y="4974167"/>
            <a:ext cx="1379540" cy="1121833"/>
          </a:xfrm>
          <a:prstGeom prst="ellipse">
            <a:avLst/>
          </a:prstGeom>
          <a:noFill/>
          <a:ln w="28575" cmpd="sng">
            <a:solidFill>
              <a:srgbClr val="BE1B17"/>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Ellipse 24"/>
          <p:cNvSpPr/>
          <p:nvPr/>
        </p:nvSpPr>
        <p:spPr>
          <a:xfrm>
            <a:off x="1443040" y="2548467"/>
            <a:ext cx="1379540" cy="1121833"/>
          </a:xfrm>
          <a:prstGeom prst="ellipse">
            <a:avLst/>
          </a:prstGeom>
          <a:noFill/>
          <a:ln w="28575" cmpd="sng">
            <a:solidFill>
              <a:srgbClr val="BE1B17"/>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72374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p:cNvSpPr>
            <a:spLocks noGrp="1"/>
          </p:cNvSpPr>
          <p:nvPr>
            <p:ph type="subTitle" idx="1"/>
          </p:nvPr>
        </p:nvSpPr>
        <p:spPr/>
        <p:txBody>
          <a:bodyPr/>
          <a:lstStyle/>
          <a:p>
            <a:endParaRPr lang="da-DK"/>
          </a:p>
        </p:txBody>
      </p:sp>
      <p:pic>
        <p:nvPicPr>
          <p:cNvPr id="4" name="Picture 7" descr="Underside"/>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0" y="1174751"/>
            <a:ext cx="9144000" cy="5683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Billede 6" descr="DRC_logo.gif"/>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255588" y="214283"/>
            <a:ext cx="1521920" cy="720726"/>
          </a:xfrm>
          <a:prstGeom prst="rect">
            <a:avLst/>
          </a:prstGeom>
        </p:spPr>
      </p:pic>
      <p:sp>
        <p:nvSpPr>
          <p:cNvPr id="9" name="Rectangle 2"/>
          <p:cNvSpPr txBox="1">
            <a:spLocks noChangeArrowheads="1"/>
          </p:cNvSpPr>
          <p:nvPr/>
        </p:nvSpPr>
        <p:spPr>
          <a:xfrm>
            <a:off x="711200" y="340938"/>
            <a:ext cx="9144000" cy="594071"/>
          </a:xfrm>
          <a:prstGeom prst="rect">
            <a:avLst/>
          </a:prstGeom>
          <a:extLst/>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da-DK" dirty="0" smtClean="0">
                <a:solidFill>
                  <a:srgbClr val="BE1B17"/>
                </a:solidFill>
              </a:rPr>
              <a:t>Besøg i </a:t>
            </a:r>
            <a:r>
              <a:rPr lang="da-DK" dirty="0" err="1" smtClean="0">
                <a:solidFill>
                  <a:srgbClr val="BE1B17"/>
                </a:solidFill>
              </a:rPr>
              <a:t>Qushtapa</a:t>
            </a:r>
            <a:r>
              <a:rPr lang="da-DK" dirty="0" smtClean="0">
                <a:solidFill>
                  <a:srgbClr val="BE1B17"/>
                </a:solidFill>
              </a:rPr>
              <a:t> flygtningelejr</a:t>
            </a:r>
            <a:endParaRPr lang="da-DK" dirty="0">
              <a:solidFill>
                <a:srgbClr val="BE1B17"/>
              </a:solidFill>
            </a:endParaRPr>
          </a:p>
        </p:txBody>
      </p:sp>
      <p:sp>
        <p:nvSpPr>
          <p:cNvPr id="2" name="Tekstfelt 1"/>
          <p:cNvSpPr txBox="1"/>
          <p:nvPr/>
        </p:nvSpPr>
        <p:spPr>
          <a:xfrm>
            <a:off x="255588" y="1511300"/>
            <a:ext cx="8050212" cy="3693319"/>
          </a:xfrm>
          <a:prstGeom prst="rect">
            <a:avLst/>
          </a:prstGeom>
          <a:noFill/>
        </p:spPr>
        <p:txBody>
          <a:bodyPr wrap="square" rtlCol="0">
            <a:spAutoFit/>
          </a:bodyPr>
          <a:lstStyle/>
          <a:p>
            <a:pPr marL="285750" indent="-285750">
              <a:buFontTx/>
              <a:buChar char="-"/>
            </a:pPr>
            <a:r>
              <a:rPr lang="da-DK" b="1" dirty="0" smtClean="0"/>
              <a:t>Opført i 2013</a:t>
            </a:r>
          </a:p>
          <a:p>
            <a:endParaRPr lang="da-DK" b="1" dirty="0" smtClean="0"/>
          </a:p>
          <a:p>
            <a:pPr marL="285750" indent="-285750">
              <a:buFontTx/>
              <a:buChar char="-"/>
            </a:pPr>
            <a:r>
              <a:rPr lang="da-DK" b="1" dirty="0" smtClean="0"/>
              <a:t>Oprindeligt tænkt som en midlertidig lejr men er ved at blive gjort ”permanent”.</a:t>
            </a:r>
          </a:p>
          <a:p>
            <a:pPr marL="285750" indent="-285750">
              <a:buFontTx/>
              <a:buChar char="-"/>
            </a:pPr>
            <a:endParaRPr lang="da-DK" b="1" dirty="0" smtClean="0"/>
          </a:p>
          <a:p>
            <a:pPr marL="285750" indent="-285750">
              <a:buFontTx/>
              <a:buChar char="-"/>
            </a:pPr>
            <a:r>
              <a:rPr lang="da-DK" b="1" dirty="0" smtClean="0"/>
              <a:t>Omkring 6,500 indbyggere (alle syriske flygtninge)</a:t>
            </a:r>
          </a:p>
          <a:p>
            <a:endParaRPr lang="da-DK" b="1" dirty="0" smtClean="0"/>
          </a:p>
          <a:p>
            <a:pPr marL="285750" indent="-285750">
              <a:buFontTx/>
              <a:buChar char="-"/>
            </a:pPr>
            <a:r>
              <a:rPr lang="da-DK" b="1" dirty="0" smtClean="0"/>
              <a:t>Hvad laver DRC?</a:t>
            </a:r>
          </a:p>
          <a:p>
            <a:pPr marL="742950" lvl="1" indent="-285750">
              <a:buFontTx/>
              <a:buChar char="-"/>
            </a:pPr>
            <a:r>
              <a:rPr lang="da-DK" dirty="0" smtClean="0"/>
              <a:t>Koordinerer og administrer</a:t>
            </a:r>
          </a:p>
          <a:p>
            <a:pPr marL="742950" lvl="1" indent="-285750">
              <a:buFontTx/>
              <a:buChar char="-"/>
            </a:pPr>
            <a:r>
              <a:rPr lang="da-DK" dirty="0" smtClean="0"/>
              <a:t>Bygger bedre og mere robuste boliger.</a:t>
            </a:r>
          </a:p>
          <a:p>
            <a:pPr marL="742950" lvl="1" indent="-285750">
              <a:buFontTx/>
              <a:buChar char="-"/>
            </a:pPr>
            <a:r>
              <a:rPr lang="da-DK" dirty="0" smtClean="0"/>
              <a:t>Forbedrer adgangen til vand og de sanitære forhold</a:t>
            </a:r>
          </a:p>
          <a:p>
            <a:pPr marL="742950" lvl="1" indent="-285750">
              <a:buFontTx/>
              <a:buChar char="-"/>
            </a:pPr>
            <a:r>
              <a:rPr lang="da-DK" dirty="0" smtClean="0"/>
              <a:t>Uddeling af fødevare og nødhjælpspakker</a:t>
            </a:r>
          </a:p>
          <a:p>
            <a:pPr marL="742950" lvl="1" indent="-285750">
              <a:buFontTx/>
              <a:buChar char="-"/>
            </a:pPr>
            <a:r>
              <a:rPr lang="da-DK" dirty="0"/>
              <a:t>”Cash for </a:t>
            </a:r>
            <a:r>
              <a:rPr lang="da-DK" dirty="0" err="1"/>
              <a:t>work</a:t>
            </a:r>
            <a:r>
              <a:rPr lang="da-DK" dirty="0" smtClean="0"/>
              <a:t>”</a:t>
            </a:r>
            <a:endParaRPr lang="da-DK" dirty="0"/>
          </a:p>
        </p:txBody>
      </p:sp>
    </p:spTree>
    <p:extLst>
      <p:ext uri="{BB962C8B-B14F-4D97-AF65-F5344CB8AC3E}">
        <p14:creationId xmlns:p14="http://schemas.microsoft.com/office/powerpoint/2010/main" xmlns="" val="33805487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p:cNvSpPr>
            <a:spLocks noGrp="1"/>
          </p:cNvSpPr>
          <p:nvPr>
            <p:ph type="subTitle" idx="1"/>
          </p:nvPr>
        </p:nvSpPr>
        <p:spPr/>
        <p:txBody>
          <a:bodyPr/>
          <a:lstStyle/>
          <a:p>
            <a:endParaRPr lang="da-DK"/>
          </a:p>
        </p:txBody>
      </p:sp>
      <p:pic>
        <p:nvPicPr>
          <p:cNvPr id="4" name="Picture 7" descr="Underside"/>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0" y="1174751"/>
            <a:ext cx="9144000" cy="5683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Billede 6" descr="DRC_logo.gif"/>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255588" y="214283"/>
            <a:ext cx="1521920" cy="720726"/>
          </a:xfrm>
          <a:prstGeom prst="rect">
            <a:avLst/>
          </a:prstGeom>
        </p:spPr>
      </p:pic>
      <p:sp>
        <p:nvSpPr>
          <p:cNvPr id="8" name="Rectangle 2"/>
          <p:cNvSpPr txBox="1">
            <a:spLocks noChangeArrowheads="1"/>
          </p:cNvSpPr>
          <p:nvPr/>
        </p:nvSpPr>
        <p:spPr>
          <a:xfrm>
            <a:off x="1371601" y="462896"/>
            <a:ext cx="7772400" cy="594071"/>
          </a:xfrm>
          <a:prstGeom prst="rect">
            <a:avLst/>
          </a:prstGeom>
          <a:extLst/>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da-DK" dirty="0" smtClean="0">
                <a:solidFill>
                  <a:srgbClr val="BE1B17"/>
                </a:solidFill>
              </a:rPr>
              <a:t>Dansk Flygtningehjælp i Irak</a:t>
            </a:r>
            <a:endParaRPr lang="da-DK" dirty="0">
              <a:solidFill>
                <a:srgbClr val="BE1B17"/>
              </a:solidFill>
            </a:endParaRPr>
          </a:p>
        </p:txBody>
      </p:sp>
      <p:pic>
        <p:nvPicPr>
          <p:cNvPr id="5" name="Billede 4"/>
          <p:cNvPicPr>
            <a:picLocks noChangeAspect="1"/>
          </p:cNvPicPr>
          <p:nvPr/>
        </p:nvPicPr>
        <p:blipFill>
          <a:blip r:embed="rId5"/>
          <a:stretch>
            <a:fillRect/>
          </a:stretch>
        </p:blipFill>
        <p:spPr>
          <a:xfrm>
            <a:off x="-1" y="0"/>
            <a:ext cx="10543117" cy="7442200"/>
          </a:xfrm>
          <a:prstGeom prst="rect">
            <a:avLst/>
          </a:prstGeom>
        </p:spPr>
      </p:pic>
    </p:spTree>
    <p:extLst>
      <p:ext uri="{BB962C8B-B14F-4D97-AF65-F5344CB8AC3E}">
        <p14:creationId xmlns:p14="http://schemas.microsoft.com/office/powerpoint/2010/main" xmlns="" val="4149704248"/>
      </p:ext>
    </p:extLst>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1331</TotalTime>
  <Words>1227</Words>
  <Application>Microsoft Office PowerPoint</Application>
  <PresentationFormat>Skærmshow (4:3)</PresentationFormat>
  <Paragraphs>103</Paragraphs>
  <Slides>18</Slides>
  <Notes>17</Notes>
  <HiddenSlides>0</HiddenSlides>
  <MMClips>0</MMClips>
  <ScaleCrop>false</ScaleCrop>
  <HeadingPairs>
    <vt:vector size="4" baseType="variant">
      <vt:variant>
        <vt:lpstr>Tema</vt:lpstr>
      </vt:variant>
      <vt:variant>
        <vt:i4>1</vt:i4>
      </vt:variant>
      <vt:variant>
        <vt:lpstr>Diastitler</vt:lpstr>
      </vt:variant>
      <vt:variant>
        <vt:i4>18</vt:i4>
      </vt:variant>
    </vt:vector>
  </HeadingPairs>
  <TitlesOfParts>
    <vt:vector size="19" baseType="lpstr">
      <vt:lpstr>Kontortema</vt:lpstr>
      <vt:lpstr>Dias nummer 1</vt:lpstr>
      <vt:lpstr>Dias nummer 2</vt:lpstr>
      <vt:lpstr>Dias nummer 3</vt:lpstr>
      <vt:lpstr>Dias nummer 4</vt:lpstr>
      <vt:lpstr>Dias nummer 5</vt:lpstr>
      <vt:lpstr>Dias nummer 6</vt:lpstr>
      <vt:lpstr>Dias nummer 7</vt:lpstr>
      <vt:lpstr>Dias nummer 8</vt:lpstr>
      <vt:lpstr>Dias nummer 9</vt:lpstr>
      <vt:lpstr>Dias nummer 10</vt:lpstr>
      <vt:lpstr>Dias nummer 11</vt:lpstr>
      <vt:lpstr>Dias nummer 12</vt:lpstr>
      <vt:lpstr>Dias nummer 13</vt:lpstr>
      <vt:lpstr>Dias nummer 14</vt:lpstr>
      <vt:lpstr>Dias nummer 15</vt:lpstr>
      <vt:lpstr>Dias nummer 16</vt:lpstr>
      <vt:lpstr>Dias nummer 17</vt:lpstr>
      <vt:lpstr>Dias nummer 18</vt:lpstr>
    </vt:vector>
  </TitlesOfParts>
  <Company>CBS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Søren Viskum Lytken Larsen</dc:creator>
  <cp:lastModifiedBy>Lenovo</cp:lastModifiedBy>
  <cp:revision>64</cp:revision>
  <dcterms:created xsi:type="dcterms:W3CDTF">2015-09-07T19:13:00Z</dcterms:created>
  <dcterms:modified xsi:type="dcterms:W3CDTF">2015-10-19T19:25:34Z</dcterms:modified>
</cp:coreProperties>
</file>